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50"/>
  </p:notesMasterIdLst>
  <p:sldIdLst>
    <p:sldId id="438"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8" r:id="rId18"/>
    <p:sldId id="299" r:id="rId19"/>
    <p:sldId id="300" r:id="rId20"/>
    <p:sldId id="301" r:id="rId21"/>
    <p:sldId id="303" r:id="rId22"/>
    <p:sldId id="304" r:id="rId23"/>
    <p:sldId id="305" r:id="rId24"/>
    <p:sldId id="307" r:id="rId25"/>
    <p:sldId id="308" r:id="rId26"/>
    <p:sldId id="309" r:id="rId27"/>
    <p:sldId id="310" r:id="rId28"/>
    <p:sldId id="311" r:id="rId29"/>
    <p:sldId id="312" r:id="rId30"/>
    <p:sldId id="313" r:id="rId31"/>
    <p:sldId id="314" r:id="rId32"/>
    <p:sldId id="315" r:id="rId33"/>
    <p:sldId id="316" r:id="rId34"/>
    <p:sldId id="319" r:id="rId35"/>
    <p:sldId id="320" r:id="rId36"/>
    <p:sldId id="331" r:id="rId37"/>
    <p:sldId id="332" r:id="rId38"/>
    <p:sldId id="333" r:id="rId39"/>
    <p:sldId id="321" r:id="rId40"/>
    <p:sldId id="322" r:id="rId41"/>
    <p:sldId id="334" r:id="rId42"/>
    <p:sldId id="335" r:id="rId43"/>
    <p:sldId id="336" r:id="rId44"/>
    <p:sldId id="337" r:id="rId45"/>
    <p:sldId id="338" r:id="rId46"/>
    <p:sldId id="339" r:id="rId47"/>
    <p:sldId id="324" r:id="rId48"/>
    <p:sldId id="325" r:id="rId49"/>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aximized" horzBarState="maximized">
    <p:restoredLeft sz="86947" autoAdjust="0"/>
    <p:restoredTop sz="94624" autoAdjust="0"/>
  </p:normalViewPr>
  <p:slideViewPr>
    <p:cSldViewPr>
      <p:cViewPr>
        <p:scale>
          <a:sx n="70" d="100"/>
          <a:sy n="70" d="100"/>
        </p:scale>
        <p:origin x="-201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17F4782-0CC4-4573-8E00-4246ED53F7A9}" type="datetimeFigureOut">
              <a:rPr lang="ar-EG" smtClean="0"/>
              <a:pPr/>
              <a:t>23/07/1441</a:t>
            </a:fld>
            <a:endParaRPr lang="ar-EG"/>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37D9060-9221-4055-80F4-5CBFC305AF18}"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dirty="0"/>
          </a:p>
        </p:txBody>
      </p:sp>
      <p:sp>
        <p:nvSpPr>
          <p:cNvPr id="4" name="عنصر نائب لرقم الشريحة 3"/>
          <p:cNvSpPr>
            <a:spLocks noGrp="1"/>
          </p:cNvSpPr>
          <p:nvPr>
            <p:ph type="sldNum" sz="quarter" idx="10"/>
          </p:nvPr>
        </p:nvSpPr>
        <p:spPr/>
        <p:txBody>
          <a:bodyPr/>
          <a:lstStyle/>
          <a:p>
            <a:fld id="{A74FE7A3-CB4D-438F-90A9-D33467CBA861}" type="slidenum">
              <a:rPr lang="ar-EG" smtClean="0"/>
              <a:pPr/>
              <a:t>23</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EG"/>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A8D93745-4A34-4DED-8BAE-5FBA9E3ABC55}" type="datetimeFigureOut">
              <a:rPr lang="ar-EG" smtClean="0"/>
              <a:pPr/>
              <a:t>23/07/1441</a:t>
            </a:fld>
            <a:endParaRPr lang="ar-EG"/>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EG"/>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FB6A2CF7-4FFF-48E4-9546-95EE072FE91D}" type="slidenum">
              <a:rPr lang="ar-EG" smtClean="0"/>
              <a:pPr/>
              <a:t>‹#›</a:t>
            </a:fld>
            <a:endParaRPr lang="ar-E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FB6A2CF7-4FFF-48E4-9546-95EE072FE91D}" type="slidenum">
              <a:rPr lang="ar-EG" smtClean="0"/>
              <a:pPr/>
              <a:t>‹#›</a:t>
            </a:fld>
            <a:endParaRPr lang="ar-EG"/>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FB6A2CF7-4FFF-48E4-9546-95EE072FE91D}" type="slidenum">
              <a:rPr lang="ar-EG" smtClean="0"/>
              <a:pPr/>
              <a:t>‹#›</a:t>
            </a:fld>
            <a:endParaRPr lang="ar-EG"/>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6" name="عنصر نائب للتذييل 5"/>
          <p:cNvSpPr>
            <a:spLocks noGrp="1"/>
          </p:cNvSpPr>
          <p:nvPr>
            <p:ph type="ftr" sz="quarter" idx="11"/>
          </p:nvPr>
        </p:nvSpPr>
        <p:spPr/>
        <p:txBody>
          <a:bodyPr/>
          <a:lstStyle>
            <a:extLst/>
          </a:lstStyle>
          <a:p>
            <a:endParaRPr lang="ar-EG"/>
          </a:p>
        </p:txBody>
      </p:sp>
      <p:sp>
        <p:nvSpPr>
          <p:cNvPr id="7" name="عنصر نائب لرقم الشريحة 6"/>
          <p:cNvSpPr>
            <a:spLocks noGrp="1"/>
          </p:cNvSpPr>
          <p:nvPr>
            <p:ph type="sldNum" sz="quarter" idx="12"/>
          </p:nvPr>
        </p:nvSpPr>
        <p:spPr/>
        <p:txBody>
          <a:bodyPr/>
          <a:lstStyle>
            <a:extLst/>
          </a:lstStyle>
          <a:p>
            <a:fld id="{FB6A2CF7-4FFF-48E4-9546-95EE072FE91D}" type="slidenum">
              <a:rPr lang="ar-EG" smtClean="0"/>
              <a:pPr/>
              <a:t>‹#›</a:t>
            </a:fld>
            <a:endParaRPr lang="ar-EG"/>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8" name="عنصر نائب للتذييل 7"/>
          <p:cNvSpPr>
            <a:spLocks noGrp="1"/>
          </p:cNvSpPr>
          <p:nvPr>
            <p:ph type="ftr" sz="quarter" idx="11"/>
          </p:nvPr>
        </p:nvSpPr>
        <p:spPr/>
        <p:txBody>
          <a:bodyPr/>
          <a:lstStyle>
            <a:extLst/>
          </a:lstStyle>
          <a:p>
            <a:endParaRPr lang="ar-EG"/>
          </a:p>
        </p:txBody>
      </p:sp>
      <p:sp>
        <p:nvSpPr>
          <p:cNvPr id="9" name="عنصر نائب لرقم الشريحة 8"/>
          <p:cNvSpPr>
            <a:spLocks noGrp="1"/>
          </p:cNvSpPr>
          <p:nvPr>
            <p:ph type="sldNum" sz="quarter" idx="12"/>
          </p:nvPr>
        </p:nvSpPr>
        <p:spPr/>
        <p:txBody>
          <a:bodyPr/>
          <a:lstStyle>
            <a:extLst/>
          </a:lstStyle>
          <a:p>
            <a:fld id="{FB6A2CF7-4FFF-48E4-9546-95EE072FE91D}" type="slidenum">
              <a:rPr lang="ar-EG" smtClean="0"/>
              <a:pPr/>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4" name="عنصر نائب للتذييل 3"/>
          <p:cNvSpPr>
            <a:spLocks noGrp="1"/>
          </p:cNvSpPr>
          <p:nvPr>
            <p:ph type="ftr" sz="quarter" idx="11"/>
          </p:nvPr>
        </p:nvSpPr>
        <p:spPr/>
        <p:txBody>
          <a:bodyPr/>
          <a:lstStyle>
            <a:extLst/>
          </a:lstStyle>
          <a:p>
            <a:endParaRPr lang="ar-EG"/>
          </a:p>
        </p:txBody>
      </p:sp>
      <p:sp>
        <p:nvSpPr>
          <p:cNvPr id="5" name="عنصر نائب لرقم الشريحة 4"/>
          <p:cNvSpPr>
            <a:spLocks noGrp="1"/>
          </p:cNvSpPr>
          <p:nvPr>
            <p:ph type="sldNum" sz="quarter" idx="12"/>
          </p:nvPr>
        </p:nvSpPr>
        <p:spPr/>
        <p:txBody>
          <a:bodyPr/>
          <a:lstStyle>
            <a:extLst/>
          </a:lstStyle>
          <a:p>
            <a:fld id="{FB6A2CF7-4FFF-48E4-9546-95EE072FE91D}" type="slidenum">
              <a:rPr lang="ar-EG" smtClean="0"/>
              <a:pPr/>
              <a:t>‹#›</a:t>
            </a:fld>
            <a:endParaRPr lang="ar-EG"/>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3" name="عنصر نائب للتذييل 2"/>
          <p:cNvSpPr>
            <a:spLocks noGrp="1"/>
          </p:cNvSpPr>
          <p:nvPr>
            <p:ph type="ftr" sz="quarter" idx="11"/>
          </p:nvPr>
        </p:nvSpPr>
        <p:spPr/>
        <p:txBody>
          <a:bodyPr/>
          <a:lstStyle>
            <a:extLst/>
          </a:lstStyle>
          <a:p>
            <a:endParaRPr lang="ar-EG"/>
          </a:p>
        </p:txBody>
      </p:sp>
      <p:sp>
        <p:nvSpPr>
          <p:cNvPr id="4" name="عنصر نائب لرقم الشريحة 3"/>
          <p:cNvSpPr>
            <a:spLocks noGrp="1"/>
          </p:cNvSpPr>
          <p:nvPr>
            <p:ph type="sldNum" sz="quarter" idx="12"/>
          </p:nvPr>
        </p:nvSpPr>
        <p:spPr/>
        <p:txBody>
          <a:bodyPr/>
          <a:lstStyle>
            <a:extLst/>
          </a:lstStyle>
          <a:p>
            <a:fld id="{FB6A2CF7-4FFF-48E4-9546-95EE072FE91D}" type="slidenum">
              <a:rPr lang="ar-EG" smtClean="0"/>
              <a:pPr/>
              <a:t>‹#›</a:t>
            </a:fld>
            <a:endParaRPr lang="ar-E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A8D93745-4A34-4DED-8BAE-5FBA9E3ABC55}" type="datetimeFigureOut">
              <a:rPr lang="ar-EG" smtClean="0"/>
              <a:pPr/>
              <a:t>23/07/1441</a:t>
            </a:fld>
            <a:endParaRPr lang="ar-EG"/>
          </a:p>
        </p:txBody>
      </p:sp>
      <p:sp>
        <p:nvSpPr>
          <p:cNvPr id="6" name="عنصر نائب للتذييل 5"/>
          <p:cNvSpPr>
            <a:spLocks noGrp="1"/>
          </p:cNvSpPr>
          <p:nvPr>
            <p:ph type="ftr" sz="quarter" idx="11"/>
          </p:nvPr>
        </p:nvSpPr>
        <p:spPr/>
        <p:txBody>
          <a:bodyPr/>
          <a:lstStyle>
            <a:extLst/>
          </a:lstStyle>
          <a:p>
            <a:endParaRPr lang="ar-EG"/>
          </a:p>
        </p:txBody>
      </p:sp>
      <p:sp>
        <p:nvSpPr>
          <p:cNvPr id="7" name="عنصر نائب لرقم الشريحة 6"/>
          <p:cNvSpPr>
            <a:spLocks noGrp="1"/>
          </p:cNvSpPr>
          <p:nvPr>
            <p:ph type="sldNum" sz="quarter" idx="12"/>
          </p:nvPr>
        </p:nvSpPr>
        <p:spPr/>
        <p:txBody>
          <a:bodyPr/>
          <a:lstStyle>
            <a:extLst/>
          </a:lstStyle>
          <a:p>
            <a:fld id="{FB6A2CF7-4FFF-48E4-9546-95EE072FE91D}" type="slidenum">
              <a:rPr lang="ar-EG" smtClean="0"/>
              <a:pPr/>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A8D93745-4A34-4DED-8BAE-5FBA9E3ABC55}" type="datetimeFigureOut">
              <a:rPr lang="ar-EG" smtClean="0"/>
              <a:pPr/>
              <a:t>23/07/1441</a:t>
            </a:fld>
            <a:endParaRPr lang="ar-EG"/>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EG"/>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FB6A2CF7-4FFF-48E4-9546-95EE072FE91D}" type="slidenum">
              <a:rPr lang="ar-EG" smtClean="0"/>
              <a:pPr/>
              <a:t>‹#›</a:t>
            </a:fld>
            <a:endParaRPr lang="ar-EG"/>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FB6A2CF7-4FFF-48E4-9546-95EE072FE91D}" type="slidenum">
              <a:rPr lang="ar-EG" smtClean="0"/>
              <a:pPr/>
              <a:t>‹#›</a:t>
            </a:fld>
            <a:endParaRPr lang="ar-E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extLst/>
          </a:lstStyle>
          <a:p>
            <a:endParaRPr lang="ar-EG"/>
          </a:p>
        </p:txBody>
      </p:sp>
      <p:sp>
        <p:nvSpPr>
          <p:cNvPr id="6" name="عنصر نائب لرقم الشريحة 5"/>
          <p:cNvSpPr>
            <a:spLocks noGrp="1"/>
          </p:cNvSpPr>
          <p:nvPr>
            <p:ph type="sldNum" sz="quarter" idx="12"/>
          </p:nvPr>
        </p:nvSpPr>
        <p:spPr/>
        <p:txBody>
          <a:bodyPr/>
          <a:lstStyle>
            <a:extLst/>
          </a:lstStyle>
          <a:p>
            <a:fld id="{FB6A2CF7-4FFF-48E4-9546-95EE072FE91D}"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تاريخ 4"/>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7" name="عنصر نائب للتاريخ 6"/>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D93745-4A34-4DED-8BAE-5FBA9E3ABC55}" type="datetimeFigureOut">
              <a:rPr lang="ar-EG" smtClean="0"/>
              <a:pPr/>
              <a:t>23/07/1441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FB6A2CF7-4FFF-48E4-9546-95EE072FE91D}"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8D93745-4A34-4DED-8BAE-5FBA9E3ABC55}" type="datetimeFigureOut">
              <a:rPr lang="ar-EG" smtClean="0"/>
              <a:pPr/>
              <a:t>23/07/1441</a:t>
            </a:fld>
            <a:endParaRPr lang="ar-EG"/>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B6A2CF7-4FFF-48E4-9546-95EE072FE91D}"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D93745-4A34-4DED-8BAE-5FBA9E3ABC55}" type="datetimeFigureOut">
              <a:rPr lang="ar-EG" smtClean="0"/>
              <a:pPr/>
              <a:t>23/07/1441</a:t>
            </a:fld>
            <a:endParaRPr lang="ar-EG"/>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EG"/>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6A2CF7-4FFF-48E4-9546-95EE072FE91D}"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5720" y="428604"/>
            <a:ext cx="8572560" cy="61436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الفرقة/ الرابعة تعليم أساسي</a:t>
            </a:r>
            <a:b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تخصص / رياضيات – دراسات اجتماعية </a:t>
            </a:r>
            <a:b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مقرر / العلوم المتكاملة </a:t>
            </a:r>
            <a:b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كود المقرر/ </a:t>
            </a:r>
            <a:r>
              <a:rPr lang="en-US"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Curr421</a:t>
            </a: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محاضرات </a:t>
            </a:r>
            <a:r>
              <a:rPr lang="ar-EG" sz="49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الاسبوع</a:t>
            </a: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السادس والسابع </a:t>
            </a: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الفصل الدراسي الثاني 2019 - 2020</a:t>
            </a: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أستاذ المقرر/ </a:t>
            </a:r>
            <a:r>
              <a:rPr lang="ar-EG" sz="40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a:t>
            </a:r>
            <a:r>
              <a:rPr lang="ar-EG"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.دعاء عبد الرحمن عبد العزيز</a:t>
            </a:r>
            <a:r>
              <a:rPr lang="ar-EG"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EG"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ar-EG"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52"/>
            <a:ext cx="8643998" cy="1143008"/>
          </a:xfrm>
        </p:spPr>
        <p:style>
          <a:lnRef idx="2">
            <a:schemeClr val="accent2"/>
          </a:lnRef>
          <a:fillRef idx="1">
            <a:schemeClr val="lt1"/>
          </a:fillRef>
          <a:effectRef idx="0">
            <a:schemeClr val="accent2"/>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أهداف المنهج التكاملي : </a:t>
            </a:r>
            <a:endParaRPr lang="ar-EG"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عنصر نائب للمحتوى 2"/>
          <p:cNvSpPr>
            <a:spLocks noGrp="1"/>
          </p:cNvSpPr>
          <p:nvPr>
            <p:ph idx="1"/>
          </p:nvPr>
        </p:nvSpPr>
        <p:spPr>
          <a:xfrm>
            <a:off x="214282" y="1428736"/>
            <a:ext cx="8715436" cy="5214974"/>
          </a:xfrm>
        </p:spPr>
        <p:txBody>
          <a:bodyPr>
            <a:noAutofit/>
          </a:bodyPr>
          <a:lstStyle/>
          <a:p>
            <a:pPr algn="justLow">
              <a:buNone/>
            </a:pPr>
            <a:r>
              <a:rPr lang="ar-EG" sz="3500" dirty="0" smtClean="0">
                <a:ln>
                  <a:solidFill>
                    <a:schemeClr val="tx1"/>
                  </a:solidFill>
                </a:ln>
              </a:rPr>
              <a:t>1) الاهتمام بجميع جوانب الخبرة (معرفية – </a:t>
            </a:r>
            <a:r>
              <a:rPr lang="ar-EG" sz="3500" dirty="0" err="1" smtClean="0">
                <a:ln>
                  <a:solidFill>
                    <a:schemeClr val="tx1"/>
                  </a:solidFill>
                </a:ln>
              </a:rPr>
              <a:t>مهارية</a:t>
            </a:r>
            <a:r>
              <a:rPr lang="ar-EG" sz="3500" dirty="0" smtClean="0">
                <a:ln>
                  <a:solidFill>
                    <a:schemeClr val="tx1"/>
                  </a:solidFill>
                </a:ln>
              </a:rPr>
              <a:t> – وجدانية)،سواء كانت خبرة مباشرة أو غير مباشرة . </a:t>
            </a:r>
          </a:p>
          <a:p>
            <a:pPr algn="justLow">
              <a:buNone/>
            </a:pPr>
            <a:r>
              <a:rPr lang="ar-EG" sz="3500" dirty="0" smtClean="0">
                <a:ln>
                  <a:solidFill>
                    <a:schemeClr val="tx1"/>
                  </a:solidFill>
                </a:ln>
              </a:rPr>
              <a:t>2) الاهتمام بالحقائق والمفاهيم والتعميمات، مما يساعد التلميذ في تفسير ما يواجهه من مشكلات ومواقف بطريقة متكاملة</a:t>
            </a:r>
          </a:p>
          <a:p>
            <a:pPr algn="justLow">
              <a:buNone/>
            </a:pPr>
            <a:r>
              <a:rPr lang="ar-EG" sz="3500" dirty="0" smtClean="0">
                <a:ln>
                  <a:solidFill>
                    <a:schemeClr val="tx1"/>
                  </a:solidFill>
                </a:ln>
              </a:rPr>
              <a:t>3) الاهتمام بالمهارات العقلية والتفكير العلمي . </a:t>
            </a:r>
          </a:p>
          <a:p>
            <a:pPr algn="justLow">
              <a:buNone/>
            </a:pPr>
            <a:r>
              <a:rPr lang="ar-EG" sz="3500" dirty="0" smtClean="0">
                <a:ln>
                  <a:solidFill>
                    <a:schemeClr val="tx1"/>
                  </a:solidFill>
                </a:ln>
              </a:rPr>
              <a:t>4) الاهتمام بالأنشطة التعليمية والمهارات الحركية التي تركز على الميول والاتجاهات ونشاط وايجابية التلميذ. </a:t>
            </a:r>
          </a:p>
          <a:p>
            <a:pPr algn="justLow">
              <a:buNone/>
            </a:pPr>
            <a:r>
              <a:rPr lang="ar-EG" sz="3500" dirty="0" smtClean="0">
                <a:ln>
                  <a:solidFill>
                    <a:schemeClr val="tx1"/>
                  </a:solidFill>
                </a:ln>
              </a:rPr>
              <a:t>5) الاهتمام بالفروق الفردية والتعاون والعمل الجماعي . </a:t>
            </a:r>
          </a:p>
          <a:p>
            <a:pPr algn="justLow">
              <a:buNone/>
            </a:pPr>
            <a:endParaRPr lang="ar-EG" sz="3500" b="1" dirty="0" smtClean="0">
              <a:ln>
                <a:solidFill>
                  <a:schemeClr val="tx1"/>
                </a:solidFill>
              </a:ln>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52"/>
            <a:ext cx="8643998" cy="1285884"/>
          </a:xfrm>
        </p:spPr>
        <p:style>
          <a:lnRef idx="0">
            <a:schemeClr val="accent3"/>
          </a:lnRef>
          <a:fillRef idx="3">
            <a:schemeClr val="accent3"/>
          </a:fillRef>
          <a:effectRef idx="3">
            <a:schemeClr val="accent3"/>
          </a:effectRef>
          <a:fontRef idx="minor">
            <a:schemeClr val="lt1"/>
          </a:fontRef>
        </p:style>
        <p:txBody>
          <a:bodyPr>
            <a:normAutofit/>
          </a:bodyPr>
          <a:lstStyle/>
          <a:p>
            <a:pPr algn="r"/>
            <a:r>
              <a:rPr lang="ar-EG" sz="6000" b="1" dirty="0" smtClean="0">
                <a:effectLst>
                  <a:glow rad="228600">
                    <a:schemeClr val="accent5">
                      <a:satMod val="175000"/>
                      <a:alpha val="40000"/>
                    </a:schemeClr>
                  </a:glow>
                </a:effectLst>
              </a:rPr>
              <a:t>مميزات المنهج التكاملي : </a:t>
            </a:r>
            <a:endParaRPr lang="ar-EG" sz="6000" b="1" dirty="0">
              <a:effectLst>
                <a:glow rad="228600">
                  <a:schemeClr val="accent5">
                    <a:satMod val="175000"/>
                    <a:alpha val="40000"/>
                  </a:schemeClr>
                </a:glow>
              </a:effectLst>
            </a:endParaRPr>
          </a:p>
        </p:txBody>
      </p:sp>
      <p:sp>
        <p:nvSpPr>
          <p:cNvPr id="4" name="عنصر نائب للمحتوى 3"/>
          <p:cNvSpPr>
            <a:spLocks noGrp="1"/>
          </p:cNvSpPr>
          <p:nvPr>
            <p:ph idx="1"/>
          </p:nvPr>
        </p:nvSpPr>
        <p:spPr>
          <a:xfrm>
            <a:off x="285720" y="1643050"/>
            <a:ext cx="8572560" cy="5143536"/>
          </a:xfrm>
        </p:spPr>
        <p:txBody>
          <a:bodyPr/>
          <a:lstStyle/>
          <a:p>
            <a:pPr algn="justLow"/>
            <a:r>
              <a:rPr lang="ar-EG" b="1" dirty="0" smtClean="0"/>
              <a:t>جعل الموضوعات المطروحة أكثر تماسكا . </a:t>
            </a:r>
          </a:p>
          <a:p>
            <a:pPr algn="justLow"/>
            <a:r>
              <a:rPr lang="ar-EG" b="1" dirty="0" smtClean="0"/>
              <a:t>زيادة التحصيل العلمي للتلاميذ ، حيث أنها تقدم محتوى أكثر قابلية للفهم وخبرات يستطيع التلاميذ إدراكها واستيعابها.</a:t>
            </a:r>
          </a:p>
          <a:p>
            <a:pPr algn="justLow"/>
            <a:r>
              <a:rPr lang="ar-EG" b="1" dirty="0" smtClean="0"/>
              <a:t>أكثر ارتباطا بواقع الحياة ، تقدم المعلومات بصورة وظيفية . </a:t>
            </a:r>
          </a:p>
          <a:p>
            <a:pPr algn="justLow"/>
            <a:r>
              <a:rPr lang="ar-EG" b="1" dirty="0" smtClean="0"/>
              <a:t>زيادة التواصل بين المعلمين المجتمعين لتطوير المادة التي سيدرسونها لتلاميذهم . </a:t>
            </a:r>
          </a:p>
          <a:p>
            <a:pPr algn="justLow"/>
            <a:r>
              <a:rPr lang="ar-EG" b="1" dirty="0" smtClean="0"/>
              <a:t>ارتباطها أكثر بواقع الأعمال ، ومن ثم توفير الجهد والمال والوقت المخصص لتدريب الخريجين في أماكن العمل . </a:t>
            </a:r>
          </a:p>
          <a:p>
            <a:pPr algn="justLow"/>
            <a:r>
              <a:rPr lang="ar-EG" b="1" dirty="0" smtClean="0"/>
              <a:t>تقليل كم المعلومات المجزئة واختيار أهمها . </a:t>
            </a:r>
            <a:endParaRPr lang="ar-EG"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p:cTn id="23"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p:cTn id="30"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p:cTn id="37"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4">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 calcmode="lin" valueType="num">
                                      <p:cBhvr>
                                        <p:cTn id="44"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45"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46" dur="1000"/>
                                        <p:tgtEl>
                                          <p:spTgt spid="4">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 calcmode="lin" valueType="num">
                                      <p:cBhvr>
                                        <p:cTn id="51" dur="10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52" dur="10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53"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a:xfrm>
            <a:off x="285720" y="357166"/>
            <a:ext cx="8572560" cy="5143536"/>
          </a:xfrm>
        </p:spPr>
        <p:txBody>
          <a:bodyPr>
            <a:noAutofit/>
          </a:bodyPr>
          <a:lstStyle/>
          <a:p>
            <a:pPr algn="justLow"/>
            <a:r>
              <a:rPr lang="ar-EG" sz="4000" b="1" dirty="0" smtClean="0">
                <a:solidFill>
                  <a:srgbClr val="0000FF"/>
                </a:solidFill>
              </a:rPr>
              <a:t>التلاميذ أصبحوا : </a:t>
            </a:r>
          </a:p>
          <a:p>
            <a:pPr algn="justLow">
              <a:buNone/>
            </a:pPr>
            <a:r>
              <a:rPr lang="ar-EG" sz="4000" b="1" dirty="0" smtClean="0"/>
              <a:t>   * أكثر تفاعلا ودافعية للتعلم . </a:t>
            </a:r>
          </a:p>
          <a:p>
            <a:pPr algn="justLow">
              <a:buNone/>
            </a:pPr>
            <a:r>
              <a:rPr lang="ar-EG" sz="4000" b="1" dirty="0" smtClean="0"/>
              <a:t>   * أقدر على التعلم الذاتي وفق مستوياتهم . </a:t>
            </a:r>
          </a:p>
          <a:p>
            <a:pPr algn="justLow">
              <a:buNone/>
            </a:pPr>
            <a:r>
              <a:rPr lang="ar-EG" sz="4000" b="1" dirty="0" smtClean="0"/>
              <a:t>   * أكثر عرضه لمصادر تعلم ووجهات نظر مختلفة. </a:t>
            </a:r>
          </a:p>
          <a:p>
            <a:pPr algn="justLow">
              <a:buNone/>
            </a:pPr>
            <a:r>
              <a:rPr lang="ar-EG" sz="4000" b="1" dirty="0" smtClean="0"/>
              <a:t>   * ذوي مستوى تحصيلي مرتفع . </a:t>
            </a:r>
          </a:p>
          <a:p>
            <a:pPr algn="justLow">
              <a:buNone/>
            </a:pPr>
            <a:r>
              <a:rPr lang="ar-EG" sz="4000" b="1" dirty="0" smtClean="0"/>
              <a:t>   * أعمق فهما لما يدرسونه من معلومات ومن ثم تزيد قدرتهم على صنع القرار والتفكير الناقد والإبداعي . </a:t>
            </a:r>
            <a:endParaRPr lang="ar-EG"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decel="50000" fill="hold">
                                          <p:stCondLst>
                                            <p:cond delay="0"/>
                                          </p:stCondLst>
                                        </p:cTn>
                                        <p:tgtEl>
                                          <p:spTgt spid="4">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4">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4">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4">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4">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4">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4">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p:cTn id="31" dur="500" decel="50000" fill="hold">
                                          <p:stCondLst>
                                            <p:cond delay="0"/>
                                          </p:stCondLst>
                                        </p:cTn>
                                        <p:tgtEl>
                                          <p:spTgt spid="4">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4">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p:cTn id="43" dur="500" decel="50000" fill="hold">
                                          <p:stCondLst>
                                            <p:cond delay="0"/>
                                          </p:stCondLst>
                                        </p:cTn>
                                        <p:tgtEl>
                                          <p:spTgt spid="4">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4">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4">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4">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4">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4">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4">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4">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p:cTn id="55" dur="500" decel="50000" fill="hold">
                                          <p:stCondLst>
                                            <p:cond delay="0"/>
                                          </p:stCondLst>
                                        </p:cTn>
                                        <p:tgtEl>
                                          <p:spTgt spid="4">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4">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4">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4">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4">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4">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4">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4">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 calcmode="lin" valueType="num">
                                      <p:cBhvr>
                                        <p:cTn id="67" dur="500" decel="50000" fill="hold">
                                          <p:stCondLst>
                                            <p:cond delay="0"/>
                                          </p:stCondLst>
                                        </p:cTn>
                                        <p:tgtEl>
                                          <p:spTgt spid="4">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4">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4">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4">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4">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4">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4">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52"/>
            <a:ext cx="8643998" cy="1285884"/>
          </a:xfrm>
        </p:spPr>
        <p:style>
          <a:lnRef idx="0">
            <a:schemeClr val="accent5"/>
          </a:lnRef>
          <a:fillRef idx="3">
            <a:schemeClr val="accent5"/>
          </a:fillRef>
          <a:effectRef idx="3">
            <a:schemeClr val="accent5"/>
          </a:effectRef>
          <a:fontRef idx="minor">
            <a:schemeClr val="lt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EG"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أنماط المناهج التكاملية </a:t>
            </a:r>
            <a:endParaRPr lang="ar-EG"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عنصر نائب للمحتوى 2"/>
          <p:cNvSpPr>
            <a:spLocks noGrp="1"/>
          </p:cNvSpPr>
          <p:nvPr>
            <p:ph idx="1"/>
          </p:nvPr>
        </p:nvSpPr>
        <p:spPr>
          <a:xfrm>
            <a:off x="214282" y="1571612"/>
            <a:ext cx="8715436" cy="5429288"/>
          </a:xfrm>
        </p:spPr>
        <p:txBody>
          <a:bodyPr>
            <a:noAutofit/>
          </a:bodyPr>
          <a:lstStyle/>
          <a:p>
            <a:pPr algn="justLow">
              <a:buNone/>
            </a:pPr>
            <a:r>
              <a:rPr lang="ar-EG" sz="5400" b="1" dirty="0" smtClean="0">
                <a:ln>
                  <a:solidFill>
                    <a:srgbClr val="FF0000"/>
                  </a:solidFill>
                </a:ln>
                <a:solidFill>
                  <a:srgbClr val="FFFF00"/>
                </a:solidFill>
              </a:rPr>
              <a:t>أولا: المناهج المترابطة :</a:t>
            </a:r>
          </a:p>
          <a:p>
            <a:pPr algn="justLow">
              <a:buNone/>
            </a:pPr>
            <a:r>
              <a:rPr lang="ar-EG" sz="3600" b="1" dirty="0" smtClean="0">
                <a:ln>
                  <a:solidFill>
                    <a:schemeClr val="tx1"/>
                  </a:solidFill>
                </a:ln>
              </a:rPr>
              <a:t>   </a:t>
            </a:r>
            <a:r>
              <a:rPr lang="ar-EG" sz="3600" dirty="0" smtClean="0">
                <a:ln>
                  <a:solidFill>
                    <a:schemeClr val="tx1"/>
                  </a:solidFill>
                </a:ln>
              </a:rPr>
              <a:t>المتوازية أو المتزامنة لاعتمادها على التوافق الزمني في عرض الموضوعات، حيث تحتفظ المواد الدراسية بانفصالها العادي في الجدول المدرسي ولكن يتم الترتيب الداخلي بين المدرسين في تدريس الموضوعات المتشابهة في نفس التوقيت ، موضحين الارتباط بينها ، مما يسهم في تكوين هذا الارتباط في ذهن المتعلم ومن ثم يسهل عليه الدراسة . </a:t>
            </a:r>
            <a:endParaRPr lang="ar-EG" sz="3600" b="1" dirty="0" smtClean="0">
              <a:ln>
                <a:solidFill>
                  <a:schemeClr val="tx1"/>
                </a:solidFill>
              </a:ln>
            </a:endParaRPr>
          </a:p>
          <a:p>
            <a:pPr algn="justLow">
              <a:buNone/>
            </a:pPr>
            <a:r>
              <a:rPr lang="ar-EG" b="1" dirty="0"/>
              <a:t> </a:t>
            </a:r>
            <a:r>
              <a:rPr lang="ar-EG" b="1" dirty="0" smtClean="0"/>
              <a:t>  </a:t>
            </a:r>
            <a:endParaRPr lang="ar-EG"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571480"/>
            <a:ext cx="8572560" cy="5429288"/>
          </a:xfrm>
        </p:spPr>
        <p:txBody>
          <a:bodyPr>
            <a:noAutofit/>
          </a:bodyPr>
          <a:lstStyle/>
          <a:p>
            <a:pPr algn="justLow">
              <a:buNone/>
            </a:pPr>
            <a:r>
              <a:rPr lang="ar-EG" sz="6000" b="1" dirty="0" smtClean="0">
                <a:ln>
                  <a:solidFill>
                    <a:srgbClr val="FF0000"/>
                  </a:solidFill>
                </a:ln>
                <a:solidFill>
                  <a:srgbClr val="FFFF00"/>
                </a:solidFill>
              </a:rPr>
              <a:t>ثانيا: المناهج متعددة التخصصات:</a:t>
            </a:r>
          </a:p>
          <a:p>
            <a:pPr algn="justLow">
              <a:buNone/>
            </a:pPr>
            <a:r>
              <a:rPr lang="ar-EG" sz="4400" b="1" dirty="0" smtClean="0"/>
              <a:t> وضع مادة أو مقرر حول موضوع معين يقوم فيه كل معلم بعرض ما يخصه وفق جدول زمني محدد . وعند عرض كل معلم لما يخصه لابد أن يشير إلى ما تحويه التخصصات الأخرى ويوجه التلاميذ على الربط بينها.    </a:t>
            </a:r>
            <a:endParaRPr lang="ar-EG"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571480"/>
            <a:ext cx="8572560" cy="5429288"/>
          </a:xfrm>
        </p:spPr>
        <p:txBody>
          <a:bodyPr>
            <a:noAutofit/>
          </a:bodyPr>
          <a:lstStyle/>
          <a:p>
            <a:pPr algn="justLow">
              <a:buNone/>
            </a:pPr>
            <a:r>
              <a:rPr lang="ar-EG" sz="6600" b="1" dirty="0" smtClean="0">
                <a:ln>
                  <a:solidFill>
                    <a:srgbClr val="FF0000"/>
                  </a:solidFill>
                </a:ln>
                <a:solidFill>
                  <a:srgbClr val="FFFF00"/>
                </a:solidFill>
              </a:rPr>
              <a:t>ثالثا : المناهج المتداخلة :</a:t>
            </a:r>
          </a:p>
          <a:p>
            <a:pPr algn="justLow">
              <a:buNone/>
            </a:pPr>
            <a:r>
              <a:rPr lang="ar-EG" sz="4400" b="1" dirty="0" smtClean="0"/>
              <a:t> وجود الموضوع الذي يتصف بالعمومية بطبعه ( مشكلات وقضايا من واقع الحياة ) والذي يفترض تناوله من زوايا متعددة ، ومن ثم هذا الموضوع هو الذي سيحدد المواد التي سوف يتم دمجها أو ضمها . </a:t>
            </a:r>
            <a:endParaRPr lang="ar-EG"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786874" cy="1428760"/>
          </a:xfrm>
        </p:spPr>
        <p:style>
          <a:lnRef idx="1">
            <a:schemeClr val="accent2"/>
          </a:lnRef>
          <a:fillRef idx="2">
            <a:schemeClr val="accent2"/>
          </a:fillRef>
          <a:effectRef idx="1">
            <a:schemeClr val="accent2"/>
          </a:effectRef>
          <a:fontRef idx="minor">
            <a:schemeClr val="dk1"/>
          </a:fontRef>
        </p:style>
        <p:txBody>
          <a:bodyPr>
            <a:noAutofit/>
          </a:bodyPr>
          <a:lstStyle/>
          <a:p>
            <a:r>
              <a:rPr lang="ar-EG"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خطوات تخطيط وتنفيذ المنهج التكاملي </a:t>
            </a:r>
            <a:endParaRPr lang="ar-EG"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عنصر نائب للمحتوى 2"/>
          <p:cNvSpPr>
            <a:spLocks noGrp="1"/>
          </p:cNvSpPr>
          <p:nvPr>
            <p:ph idx="1"/>
          </p:nvPr>
        </p:nvSpPr>
        <p:spPr>
          <a:xfrm>
            <a:off x="285720" y="1600200"/>
            <a:ext cx="8715436" cy="4972072"/>
          </a:xfrm>
        </p:spPr>
        <p:txBody>
          <a:bodyPr>
            <a:noAutofit/>
          </a:bodyPr>
          <a:lstStyle/>
          <a:p>
            <a:pPr algn="justLow">
              <a:buNone/>
            </a:pPr>
            <a:r>
              <a:rPr lang="ar-EG" sz="4000" b="1" dirty="0" smtClean="0">
                <a:solidFill>
                  <a:srgbClr val="0000FF"/>
                </a:solidFill>
              </a:rPr>
              <a:t>1. تحديد الهيكل العام للمناهج التكاملية : </a:t>
            </a:r>
          </a:p>
          <a:p>
            <a:pPr algn="justLow">
              <a:buNone/>
            </a:pPr>
            <a:r>
              <a:rPr lang="ar-EG" sz="3600" b="1" dirty="0" smtClean="0">
                <a:solidFill>
                  <a:srgbClr val="FFFF00"/>
                </a:solidFill>
              </a:rPr>
              <a:t> </a:t>
            </a:r>
            <a:r>
              <a:rPr lang="ar-EG" sz="3600" b="1" dirty="0" smtClean="0">
                <a:solidFill>
                  <a:schemeClr val="tx1">
                    <a:lumMod val="95000"/>
                    <a:lumOff val="5000"/>
                  </a:schemeClr>
                </a:solidFill>
              </a:rPr>
              <a:t> </a:t>
            </a:r>
            <a:r>
              <a:rPr lang="ar-EG" sz="3400" b="1" dirty="0" smtClean="0">
                <a:solidFill>
                  <a:schemeClr val="tx1">
                    <a:lumMod val="95000"/>
                    <a:lumOff val="5000"/>
                  </a:schemeClr>
                </a:solidFill>
              </a:rPr>
              <a:t>أ) تحديد المشتركين في بناء المناهج . </a:t>
            </a:r>
          </a:p>
          <a:p>
            <a:pPr algn="justLow">
              <a:buNone/>
            </a:pPr>
            <a:r>
              <a:rPr lang="ar-EG" sz="3400" b="1" dirty="0" smtClean="0">
                <a:solidFill>
                  <a:schemeClr val="tx1">
                    <a:lumMod val="95000"/>
                    <a:lumOff val="5000"/>
                  </a:schemeClr>
                </a:solidFill>
              </a:rPr>
              <a:t>  ب) تحديد أهداف تلك المناهج : ومصدرها (المتعلم – المادة الدراسية – المجتمع والبيئة – الإمكانيات المتاحة)</a:t>
            </a:r>
          </a:p>
          <a:p>
            <a:pPr algn="justLow">
              <a:buNone/>
            </a:pPr>
            <a:r>
              <a:rPr lang="ar-EG" sz="3400" b="1" dirty="0" smtClean="0">
                <a:solidFill>
                  <a:schemeClr val="tx1">
                    <a:lumMod val="95000"/>
                    <a:lumOff val="5000"/>
                  </a:schemeClr>
                </a:solidFill>
              </a:rPr>
              <a:t>  ج) مرحلة التصميم . </a:t>
            </a:r>
          </a:p>
          <a:p>
            <a:pPr algn="justLow">
              <a:buNone/>
            </a:pPr>
            <a:r>
              <a:rPr lang="ar-EG" sz="4000" b="1" dirty="0" smtClean="0">
                <a:solidFill>
                  <a:srgbClr val="0000FF"/>
                </a:solidFill>
              </a:rPr>
              <a:t>2. تحديد محاور المناهج التكاملية :</a:t>
            </a:r>
          </a:p>
          <a:p>
            <a:pPr algn="justLow">
              <a:buNone/>
            </a:pPr>
            <a:r>
              <a:rPr lang="ar-EG" sz="3600" b="1" dirty="0" smtClean="0">
                <a:solidFill>
                  <a:schemeClr val="tx1">
                    <a:lumMod val="95000"/>
                    <a:lumOff val="5000"/>
                  </a:schemeClr>
                </a:solidFill>
              </a:rPr>
              <a:t>   </a:t>
            </a:r>
            <a:r>
              <a:rPr lang="ar-EG" sz="3400" b="1" dirty="0" smtClean="0">
                <a:solidFill>
                  <a:schemeClr val="tx1">
                    <a:lumMod val="95000"/>
                    <a:lumOff val="5000"/>
                  </a:schemeClr>
                </a:solidFill>
              </a:rPr>
              <a:t>مداخل بناء المناهج التكاملية (البيئي – المشروع – حل المشكلات – عمليات العلم – </a:t>
            </a:r>
            <a:r>
              <a:rPr lang="ar-EG" sz="3400" b="1" dirty="0" err="1" smtClean="0">
                <a:solidFill>
                  <a:schemeClr val="tx1">
                    <a:lumMod val="95000"/>
                    <a:lumOff val="5000"/>
                  </a:schemeClr>
                </a:solidFill>
              </a:rPr>
              <a:t>المفاهيمي</a:t>
            </a:r>
            <a:r>
              <a:rPr lang="ar-EG" sz="3400" b="1" dirty="0" smtClean="0">
                <a:solidFill>
                  <a:schemeClr val="tx1">
                    <a:lumMod val="95000"/>
                    <a:lumOff val="5000"/>
                  </a:schemeClr>
                </a:solidFill>
              </a:rPr>
              <a:t> -الظواهر الطبيعية) </a:t>
            </a:r>
            <a:endParaRPr lang="ar-EG" sz="3400" b="1"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9" presetClass="entr" presetSubtype="0" accel="10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9" presetClass="entr" presetSubtype="0" accel="10000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9"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0"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9" presetClass="entr" presetSubtype="0" accel="10000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7"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8"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9"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9" presetClass="entr" presetSubtype="0" accel="10000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5"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6"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7"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86874" cy="6286544"/>
          </a:xfrm>
        </p:spPr>
        <p:txBody>
          <a:bodyPr>
            <a:noAutofit/>
          </a:bodyPr>
          <a:lstStyle/>
          <a:p>
            <a:pPr algn="justLow">
              <a:buNone/>
            </a:pPr>
            <a:r>
              <a:rPr lang="ar-EG" sz="4800" b="1" dirty="0" smtClean="0">
                <a:solidFill>
                  <a:srgbClr val="0000FF"/>
                </a:solidFill>
              </a:rPr>
              <a:t>3. بناء وحدات المناهج التكاملية :</a:t>
            </a:r>
          </a:p>
          <a:p>
            <a:pPr algn="justLow">
              <a:buNone/>
            </a:pPr>
            <a:r>
              <a:rPr lang="ar-EG" sz="3600" b="1" dirty="0" smtClean="0">
                <a:solidFill>
                  <a:schemeClr val="tx1">
                    <a:lumMod val="95000"/>
                    <a:lumOff val="5000"/>
                  </a:schemeClr>
                </a:solidFill>
              </a:rPr>
              <a:t>   </a:t>
            </a:r>
            <a:r>
              <a:rPr lang="ar-EG" sz="4000" b="1" dirty="0" smtClean="0">
                <a:solidFill>
                  <a:schemeClr val="tx1">
                    <a:lumMod val="95000"/>
                    <a:lumOff val="5000"/>
                  </a:schemeClr>
                </a:solidFill>
              </a:rPr>
              <a:t>- تحديد الموضوع أو الفكرة الرئيسية ومبرراتها ومخرجات التعلم لها . </a:t>
            </a:r>
          </a:p>
          <a:p>
            <a:pPr algn="justLow">
              <a:buNone/>
            </a:pPr>
            <a:r>
              <a:rPr lang="ar-EG" sz="4000" b="1" dirty="0" smtClean="0">
                <a:solidFill>
                  <a:schemeClr val="tx1">
                    <a:lumMod val="95000"/>
                    <a:lumOff val="5000"/>
                  </a:schemeClr>
                </a:solidFill>
              </a:rPr>
              <a:t>   - تحديد الأفكار الفرعية التي تندرج من الفكرة الرئيسة. </a:t>
            </a:r>
          </a:p>
          <a:p>
            <a:pPr algn="justLow">
              <a:buNone/>
            </a:pPr>
            <a:r>
              <a:rPr lang="ar-EG" sz="4000" b="1" dirty="0" smtClean="0">
                <a:solidFill>
                  <a:schemeClr val="tx1">
                    <a:lumMod val="95000"/>
                    <a:lumOff val="5000"/>
                  </a:schemeClr>
                </a:solidFill>
              </a:rPr>
              <a:t>   - القراءة حول الموضوع من المراجع والمصادر . </a:t>
            </a:r>
          </a:p>
          <a:p>
            <a:pPr algn="justLow">
              <a:buNone/>
            </a:pPr>
            <a:r>
              <a:rPr lang="ar-EG" sz="4000" b="1" dirty="0" smtClean="0">
                <a:solidFill>
                  <a:schemeClr val="tx1">
                    <a:lumMod val="95000"/>
                    <a:lumOff val="5000"/>
                  </a:schemeClr>
                </a:solidFill>
              </a:rPr>
              <a:t>   - تحديد استراتيجيات وأنشطة التدريس المناسبة . </a:t>
            </a:r>
          </a:p>
          <a:p>
            <a:pPr algn="justLow">
              <a:buNone/>
            </a:pPr>
            <a:r>
              <a:rPr lang="ar-EG" sz="4000" b="1" dirty="0" smtClean="0">
                <a:solidFill>
                  <a:schemeClr val="tx1">
                    <a:lumMod val="95000"/>
                    <a:lumOff val="5000"/>
                  </a:schemeClr>
                </a:solidFill>
              </a:rPr>
              <a:t>   - تحديد المواد التعليمية التي سيتم الاحتياج إليها عند تدريس الوحدة . </a:t>
            </a:r>
            <a:endParaRPr lang="ar-EG" b="1"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142852"/>
            <a:ext cx="8858312" cy="6572296"/>
          </a:xfrm>
        </p:spPr>
        <p:style>
          <a:lnRef idx="1">
            <a:schemeClr val="accent5"/>
          </a:lnRef>
          <a:fillRef idx="2">
            <a:schemeClr val="accent5"/>
          </a:fillRef>
          <a:effectRef idx="1">
            <a:schemeClr val="accent5"/>
          </a:effectRef>
          <a:fontRef idx="minor">
            <a:schemeClr val="dk1"/>
          </a:fontRef>
        </p:style>
        <p:txBody>
          <a:bodyPr>
            <a:noAutofit/>
          </a:bodyPr>
          <a:lstStyle/>
          <a:p>
            <a:pPr algn="justLow">
              <a:buNone/>
            </a:pPr>
            <a:r>
              <a:rPr lang="ar-EG" sz="4400" b="1" dirty="0" smtClean="0">
                <a:solidFill>
                  <a:srgbClr val="0000FF"/>
                </a:solidFill>
              </a:rPr>
              <a:t>4. الإطار الزمني لتنفيذ المناهج التكاملية : </a:t>
            </a:r>
          </a:p>
          <a:p>
            <a:pPr algn="justLow">
              <a:buNone/>
            </a:pPr>
            <a:r>
              <a:rPr lang="ar-EG" b="1" dirty="0" smtClean="0">
                <a:solidFill>
                  <a:schemeClr val="tx1">
                    <a:lumMod val="95000"/>
                    <a:lumOff val="5000"/>
                  </a:schemeClr>
                </a:solidFill>
              </a:rPr>
              <a:t>  </a:t>
            </a:r>
            <a:r>
              <a:rPr lang="ar-EG" b="1" dirty="0" smtClean="0">
                <a:solidFill>
                  <a:srgbClr val="FF0000"/>
                </a:solidFill>
              </a:rPr>
              <a:t>* </a:t>
            </a:r>
            <a:r>
              <a:rPr lang="ar-EG" sz="3600" b="1" dirty="0" smtClean="0">
                <a:solidFill>
                  <a:srgbClr val="FF0000"/>
                </a:solidFill>
              </a:rPr>
              <a:t>الوقت المتوازي : </a:t>
            </a:r>
            <a:r>
              <a:rPr lang="ar-EG" b="1" dirty="0" smtClean="0">
                <a:solidFill>
                  <a:schemeClr val="tx1">
                    <a:lumMod val="95000"/>
                    <a:lumOff val="5000"/>
                  </a:schemeClr>
                </a:solidFill>
              </a:rPr>
              <a:t>توزيع التلاميذ في مجموعات مع المدرسين في أوقات تدريس مشتركة . </a:t>
            </a:r>
          </a:p>
          <a:p>
            <a:pPr algn="justLow">
              <a:buNone/>
            </a:pPr>
            <a:r>
              <a:rPr lang="ar-EG" sz="3600" b="1" dirty="0" smtClean="0">
                <a:solidFill>
                  <a:schemeClr val="tx1">
                    <a:lumMod val="95000"/>
                    <a:lumOff val="5000"/>
                  </a:schemeClr>
                </a:solidFill>
              </a:rPr>
              <a:t>  </a:t>
            </a:r>
            <a:r>
              <a:rPr lang="ar-EG" sz="3600" b="1" dirty="0" smtClean="0">
                <a:solidFill>
                  <a:srgbClr val="FF0000"/>
                </a:solidFill>
              </a:rPr>
              <a:t>* الوقت الجماعي </a:t>
            </a:r>
            <a:r>
              <a:rPr lang="ar-EG" b="1" dirty="0" smtClean="0">
                <a:solidFill>
                  <a:srgbClr val="FF0000"/>
                </a:solidFill>
              </a:rPr>
              <a:t>: </a:t>
            </a:r>
            <a:r>
              <a:rPr lang="ar-EG" b="1" dirty="0" smtClean="0">
                <a:solidFill>
                  <a:schemeClr val="tx1">
                    <a:lumMod val="95000"/>
                    <a:lumOff val="5000"/>
                  </a:schemeClr>
                </a:solidFill>
              </a:rPr>
              <a:t>يستمر المعلم مع تلاميذه لفترة أطول يقدم الوحدة المنهجية التكاملية . </a:t>
            </a:r>
          </a:p>
          <a:p>
            <a:pPr algn="justLow">
              <a:buNone/>
            </a:pPr>
            <a:r>
              <a:rPr lang="ar-EG" b="1" dirty="0" smtClean="0">
                <a:solidFill>
                  <a:schemeClr val="tx1">
                    <a:lumMod val="95000"/>
                    <a:lumOff val="5000"/>
                  </a:schemeClr>
                </a:solidFill>
              </a:rPr>
              <a:t>  </a:t>
            </a:r>
            <a:r>
              <a:rPr lang="ar-EG" sz="3600" b="1" dirty="0" smtClean="0">
                <a:solidFill>
                  <a:srgbClr val="FF0000"/>
                </a:solidFill>
              </a:rPr>
              <a:t>* الوقت الجماعي المزدوج : </a:t>
            </a:r>
            <a:r>
              <a:rPr lang="ar-EG" b="1" dirty="0" smtClean="0">
                <a:solidFill>
                  <a:schemeClr val="tx1">
                    <a:lumMod val="95000"/>
                    <a:lumOff val="5000"/>
                  </a:schemeClr>
                </a:solidFill>
              </a:rPr>
              <a:t>إضافة فصل خاص بعد الوقت الجماعي . </a:t>
            </a:r>
          </a:p>
          <a:p>
            <a:pPr algn="justLow">
              <a:buNone/>
            </a:pPr>
            <a:r>
              <a:rPr lang="ar-EG" b="1" dirty="0" smtClean="0">
                <a:solidFill>
                  <a:schemeClr val="tx1">
                    <a:lumMod val="95000"/>
                    <a:lumOff val="5000"/>
                  </a:schemeClr>
                </a:solidFill>
              </a:rPr>
              <a:t>  </a:t>
            </a:r>
            <a:r>
              <a:rPr lang="ar-EG" sz="3600" b="1" dirty="0" smtClean="0">
                <a:solidFill>
                  <a:srgbClr val="FF0000"/>
                </a:solidFill>
              </a:rPr>
              <a:t>* تبديل الوقت الجماعي : </a:t>
            </a:r>
            <a:r>
              <a:rPr lang="ar-EG" b="1" dirty="0" smtClean="0">
                <a:solidFill>
                  <a:schemeClr val="tx1">
                    <a:lumMod val="95000"/>
                    <a:lumOff val="5000"/>
                  </a:schemeClr>
                </a:solidFill>
              </a:rPr>
              <a:t>تغيير الوقت المغلق من يوم لأخر . </a:t>
            </a:r>
          </a:p>
          <a:p>
            <a:pPr algn="justLow">
              <a:buNone/>
            </a:pPr>
            <a:r>
              <a:rPr lang="ar-EG" b="1" dirty="0" smtClean="0">
                <a:solidFill>
                  <a:schemeClr val="tx1">
                    <a:lumMod val="95000"/>
                    <a:lumOff val="5000"/>
                  </a:schemeClr>
                </a:solidFill>
              </a:rPr>
              <a:t>  </a:t>
            </a:r>
            <a:r>
              <a:rPr lang="ar-EG" sz="3600" b="1" dirty="0" smtClean="0">
                <a:solidFill>
                  <a:srgbClr val="FF0000"/>
                </a:solidFill>
              </a:rPr>
              <a:t>* التوزيع وإعادة التوزيع : </a:t>
            </a:r>
            <a:r>
              <a:rPr lang="ar-EG" b="1" dirty="0" smtClean="0">
                <a:solidFill>
                  <a:schemeClr val="tx1">
                    <a:lumMod val="95000"/>
                    <a:lumOff val="5000"/>
                  </a:schemeClr>
                </a:solidFill>
              </a:rPr>
              <a:t>إعادة توزيع التلاميذ لأداء بعض المهام أو الزيارات أو المشاريع ، ثم رجوعهم لفصولهم مرة أخرى</a:t>
            </a:r>
            <a:endParaRPr lang="ar-EG" sz="2800" b="1"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bg/>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bg/>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9" presetClass="entr" presetSubtype="0" accel="100000"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142852"/>
            <a:ext cx="8786874" cy="6500858"/>
          </a:xfrm>
        </p:spPr>
        <p:txBody>
          <a:bodyPr>
            <a:noAutofit/>
          </a:bodyPr>
          <a:lstStyle/>
          <a:p>
            <a:pPr algn="justLow">
              <a:buNone/>
            </a:pPr>
            <a:r>
              <a:rPr lang="ar-EG" sz="4000" b="1" dirty="0" smtClean="0">
                <a:solidFill>
                  <a:srgbClr val="FF0000"/>
                </a:solidFill>
              </a:rPr>
              <a:t>5. استراتيجيات التعليم والتعلم للمناهج التكاملية:</a:t>
            </a:r>
          </a:p>
          <a:p>
            <a:pPr algn="justLow">
              <a:buNone/>
            </a:pPr>
            <a:r>
              <a:rPr lang="ar-EG" b="1" dirty="0" smtClean="0"/>
              <a:t>  تعدد الأهداف والتخصصات يتطلب وجود استراتيجيات متنوعة (عمل تقارير – مجلات – عمل مشاريع – العصف الذهني – التعلم التعاوني ). </a:t>
            </a:r>
          </a:p>
          <a:p>
            <a:pPr algn="justLow">
              <a:buNone/>
            </a:pPr>
            <a:r>
              <a:rPr lang="ar-EG" sz="4000" b="1" dirty="0" smtClean="0">
                <a:solidFill>
                  <a:srgbClr val="FF0000"/>
                </a:solidFill>
              </a:rPr>
              <a:t>6. أساليب وأدوات التقييم في المناهج التكاملية: </a:t>
            </a:r>
          </a:p>
          <a:p>
            <a:pPr algn="justLow">
              <a:buNone/>
            </a:pPr>
            <a:r>
              <a:rPr lang="ar-EG" sz="3600" b="1" dirty="0" smtClean="0"/>
              <a:t>  - </a:t>
            </a:r>
            <a:r>
              <a:rPr lang="ar-EG" b="1" dirty="0" smtClean="0"/>
              <a:t>تحديد المخرجات المطلوبة . </a:t>
            </a:r>
          </a:p>
          <a:p>
            <a:pPr algn="justLow">
              <a:buNone/>
            </a:pPr>
            <a:r>
              <a:rPr lang="ar-EG" b="1" dirty="0" smtClean="0"/>
              <a:t>  - تحديد أداة التقييم (للمنهج – المتعلم).</a:t>
            </a:r>
          </a:p>
          <a:p>
            <a:pPr algn="justLow">
              <a:buNone/>
            </a:pPr>
            <a:r>
              <a:rPr lang="ar-EG" b="1" dirty="0" smtClean="0"/>
              <a:t>  - تحديد محتويات أداة التقييم (معارف ،مهارات،اتجاهات)</a:t>
            </a:r>
          </a:p>
          <a:p>
            <a:pPr algn="justLow">
              <a:buNone/>
            </a:pPr>
            <a:r>
              <a:rPr lang="ar-EG" b="1" dirty="0" smtClean="0"/>
              <a:t>  - تحديد معيار التصحيح للحكم على الأداء. </a:t>
            </a:r>
          </a:p>
          <a:p>
            <a:pPr algn="justLow">
              <a:buNone/>
            </a:pPr>
            <a:r>
              <a:rPr lang="ar-EG" b="1" dirty="0" smtClean="0"/>
              <a:t>  - تحديد المقيمين وتدريبهم على معايير التقييم . </a:t>
            </a:r>
          </a:p>
          <a:p>
            <a:pPr algn="justLow">
              <a:buNone/>
            </a:pPr>
            <a:r>
              <a:rPr lang="ar-EG" b="1" dirty="0" smtClean="0"/>
              <a:t>  - تقديم التغذية الراجعة للتلاميذ على نتائجهم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9" presetClass="entr" presetSubtype="0" accel="10000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9" presetClass="entr" presetSubtype="0" accel="10000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500" fill="hold"/>
                                        <p:tgtEl>
                                          <p:spTgt spid="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500" fill="hold"/>
                                        <p:tgtEl>
                                          <p:spTgt spid="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500" fill="hold"/>
                                        <p:tgtEl>
                                          <p:spTgt spid="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9" presetClass="entr" presetSubtype="0" accel="10000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500" fill="hold"/>
                                        <p:tgtEl>
                                          <p:spTgt spid="3">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2" dur="500" fill="hold"/>
                                        <p:tgtEl>
                                          <p:spTgt spid="3">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3" dur="500" fill="hold"/>
                                        <p:tgtEl>
                                          <p:spTgt spid="3">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7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71472" y="1785925"/>
            <a:ext cx="8001056" cy="2857521"/>
          </a:xfrm>
        </p:spPr>
        <p:style>
          <a:lnRef idx="1">
            <a:schemeClr val="accent6"/>
          </a:lnRef>
          <a:fillRef idx="2">
            <a:schemeClr val="accent6"/>
          </a:fillRef>
          <a:effectRef idx="1">
            <a:schemeClr val="accent6"/>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EG" sz="60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الاسبوع</a:t>
            </a:r>
            <a:r>
              <a:rPr lang="ar-EG"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السادس </a:t>
            </a:r>
            <a:br>
              <a:rPr lang="ar-EG"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6000" b="1" spc="50" dirty="0" smtClean="0">
                <a:ln w="11430"/>
                <a:solidFill>
                  <a:schemeClr val="tx1">
                    <a:lumMod val="95000"/>
                    <a:lumOff val="5000"/>
                  </a:schemeClr>
                </a:solidFill>
                <a:effectLst>
                  <a:outerShdw blurRad="76200" dist="50800" dir="5400000" algn="tl" rotWithShape="0">
                    <a:srgbClr val="000000">
                      <a:alpha val="65000"/>
                    </a:srgbClr>
                  </a:outerShdw>
                </a:effectLst>
              </a:rPr>
              <a:t>المنهج التكاملي </a:t>
            </a:r>
            <a:r>
              <a:rPr lang="ar-EG"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EG"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(أهدافه – أنماطه)</a:t>
            </a:r>
            <a:endParaRPr lang="ar-EG"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715436" cy="1285884"/>
          </a:xfrm>
        </p:spPr>
        <p:style>
          <a:lnRef idx="0">
            <a:schemeClr val="accent6"/>
          </a:lnRef>
          <a:fillRef idx="3">
            <a:schemeClr val="accent6"/>
          </a:fillRef>
          <a:effectRef idx="3">
            <a:schemeClr val="accent6"/>
          </a:effectRef>
          <a:fontRef idx="minor">
            <a:schemeClr val="lt1"/>
          </a:fontRef>
        </p:style>
        <p:txBody>
          <a:bodyPr>
            <a:normAutofit/>
          </a:bodyPr>
          <a:lstStyle/>
          <a:p>
            <a:r>
              <a:rPr lang="ar-EG"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إعداد معلم العلوم المتكاملة </a:t>
            </a:r>
            <a:endParaRPr lang="ar-EG"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عنصر نائب للمحتوى 2"/>
          <p:cNvSpPr>
            <a:spLocks noGrp="1"/>
          </p:cNvSpPr>
          <p:nvPr>
            <p:ph idx="1"/>
          </p:nvPr>
        </p:nvSpPr>
        <p:spPr>
          <a:xfrm>
            <a:off x="214282" y="1571612"/>
            <a:ext cx="8715436" cy="5143536"/>
          </a:xfrm>
        </p:spPr>
        <p:style>
          <a:lnRef idx="3">
            <a:schemeClr val="lt1"/>
          </a:lnRef>
          <a:fillRef idx="1">
            <a:schemeClr val="accent4"/>
          </a:fillRef>
          <a:effectRef idx="1">
            <a:schemeClr val="accent4"/>
          </a:effectRef>
          <a:fontRef idx="minor">
            <a:schemeClr val="lt1"/>
          </a:fontRef>
        </p:style>
        <p:txBody>
          <a:bodyPr>
            <a:noAutofit/>
          </a:bodyPr>
          <a:lstStyle/>
          <a:p>
            <a:pPr algn="justLow">
              <a:buNone/>
            </a:pPr>
            <a:r>
              <a:rPr lang="ar-EG" sz="4400" b="1" dirty="0" smtClean="0">
                <a:solidFill>
                  <a:srgbClr val="FFFF00"/>
                </a:solidFill>
              </a:rPr>
              <a:t>أولا : مقومات عامة : </a:t>
            </a:r>
          </a:p>
          <a:p>
            <a:pPr algn="justLow">
              <a:buNone/>
            </a:pPr>
            <a:r>
              <a:rPr lang="ar-EG" sz="3600" b="1" dirty="0" smtClean="0">
                <a:solidFill>
                  <a:schemeClr val="tx1"/>
                </a:solidFill>
              </a:rPr>
              <a:t>  - ربط الأنشطة التعليمية بالبيئة .</a:t>
            </a:r>
          </a:p>
          <a:p>
            <a:pPr algn="justLow">
              <a:buNone/>
            </a:pPr>
            <a:r>
              <a:rPr lang="ar-EG" sz="3600" b="1" dirty="0" smtClean="0">
                <a:solidFill>
                  <a:schemeClr val="tx1"/>
                </a:solidFill>
              </a:rPr>
              <a:t>  - ربط الأنشطة التعليمية بمراحل نمو المتعلم .</a:t>
            </a:r>
          </a:p>
          <a:p>
            <a:pPr algn="justLow">
              <a:buNone/>
            </a:pPr>
            <a:r>
              <a:rPr lang="ar-EG" sz="3600" b="1" dirty="0" smtClean="0">
                <a:solidFill>
                  <a:schemeClr val="tx1"/>
                </a:solidFill>
              </a:rPr>
              <a:t>  - معرفة خلفية المتعلمين وقيمهم واستخدامها في التدريس. </a:t>
            </a:r>
          </a:p>
          <a:p>
            <a:pPr algn="justLow">
              <a:buNone/>
            </a:pPr>
            <a:r>
              <a:rPr lang="ar-EG" sz="3600" b="1" dirty="0" smtClean="0">
                <a:solidFill>
                  <a:schemeClr val="tx1"/>
                </a:solidFill>
              </a:rPr>
              <a:t>  - الاستجابة لاقتراحات المشتركين في العملية التعليمية . </a:t>
            </a:r>
          </a:p>
          <a:p>
            <a:pPr algn="justLow">
              <a:buNone/>
            </a:pPr>
            <a:r>
              <a:rPr lang="ar-EG" sz="3600" b="1" dirty="0" smtClean="0">
                <a:solidFill>
                  <a:schemeClr val="tx1"/>
                </a:solidFill>
              </a:rPr>
              <a:t>  - الإلمام بتكنولوجيا التعليم المتاحة للتدريس واختيار المناسب منها للمنهج والتلاميذ.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fade">
                                      <p:cBhvr>
                                        <p:cTn id="54" dur="1000"/>
                                        <p:tgtEl>
                                          <p:spTgt spid="3">
                                            <p:txEl>
                                              <p:pRg st="5" end="5"/>
                                            </p:txEl>
                                          </p:spTgt>
                                        </p:tgtEl>
                                      </p:cBhvr>
                                    </p:animEffect>
                                    <p:anim calcmode="lin" valueType="num">
                                      <p:cBhvr>
                                        <p:cTn id="5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357166"/>
            <a:ext cx="8429684" cy="6143668"/>
          </a:xfrm>
        </p:spPr>
        <p:style>
          <a:lnRef idx="3">
            <a:schemeClr val="lt1"/>
          </a:lnRef>
          <a:fillRef idx="1">
            <a:schemeClr val="accent4"/>
          </a:fillRef>
          <a:effectRef idx="1">
            <a:schemeClr val="accent4"/>
          </a:effectRef>
          <a:fontRef idx="minor">
            <a:schemeClr val="lt1"/>
          </a:fontRef>
        </p:style>
        <p:txBody>
          <a:bodyPr>
            <a:noAutofit/>
          </a:bodyPr>
          <a:lstStyle/>
          <a:p>
            <a:pPr algn="justLow">
              <a:buNone/>
            </a:pPr>
            <a:r>
              <a:rPr lang="ar-EG" sz="4800" b="1" dirty="0" smtClean="0">
                <a:solidFill>
                  <a:srgbClr val="FFFF00"/>
                </a:solidFill>
              </a:rPr>
              <a:t>ثانيا: مقومات خاصة بأساليب التدريس: </a:t>
            </a:r>
          </a:p>
          <a:p>
            <a:pPr algn="justLow">
              <a:buNone/>
            </a:pPr>
            <a:r>
              <a:rPr lang="ar-EG" sz="3600" b="1" dirty="0" smtClean="0">
                <a:solidFill>
                  <a:schemeClr val="tx1"/>
                </a:solidFill>
              </a:rPr>
              <a:t>  - </a:t>
            </a:r>
            <a:r>
              <a:rPr lang="ar-EG" sz="4000" b="1" dirty="0" smtClean="0">
                <a:solidFill>
                  <a:schemeClr val="tx1"/>
                </a:solidFill>
              </a:rPr>
              <a:t>أساليب تدريس متنوعة مع بعث روح الاستقصاء . </a:t>
            </a:r>
          </a:p>
          <a:p>
            <a:pPr algn="justLow">
              <a:buNone/>
            </a:pPr>
            <a:r>
              <a:rPr lang="ar-EG" sz="4000" b="1" dirty="0" smtClean="0">
                <a:solidFill>
                  <a:schemeClr val="tx1"/>
                </a:solidFill>
              </a:rPr>
              <a:t>  - تصميم تجارب تعتمد على استخدام أدوات من البيئة. </a:t>
            </a:r>
          </a:p>
          <a:p>
            <a:pPr algn="justLow">
              <a:buNone/>
            </a:pPr>
            <a:r>
              <a:rPr lang="ar-EG" sz="4000" b="1" dirty="0" smtClean="0">
                <a:solidFill>
                  <a:schemeClr val="tx1"/>
                </a:solidFill>
              </a:rPr>
              <a:t>  - الإلمام بنظريات التعلم وتطبيقاتها . </a:t>
            </a:r>
          </a:p>
          <a:p>
            <a:pPr algn="justLow">
              <a:buNone/>
            </a:pPr>
            <a:r>
              <a:rPr lang="ar-EG" sz="4000" b="1" dirty="0" smtClean="0">
                <a:solidFill>
                  <a:schemeClr val="tx1"/>
                </a:solidFill>
              </a:rPr>
              <a:t>  - الإلمام بخبرات المتعلم السابقة واللاحقة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501122" cy="6215106"/>
          </a:xfrm>
        </p:spPr>
        <p:style>
          <a:lnRef idx="3">
            <a:schemeClr val="lt1"/>
          </a:lnRef>
          <a:fillRef idx="1">
            <a:schemeClr val="accent4"/>
          </a:fillRef>
          <a:effectRef idx="1">
            <a:schemeClr val="accent4"/>
          </a:effectRef>
          <a:fontRef idx="minor">
            <a:schemeClr val="lt1"/>
          </a:fontRef>
        </p:style>
        <p:txBody>
          <a:bodyPr>
            <a:noAutofit/>
          </a:bodyPr>
          <a:lstStyle/>
          <a:p>
            <a:pPr algn="justLow">
              <a:buNone/>
            </a:pPr>
            <a:r>
              <a:rPr lang="ar-EG" sz="4400" b="1" dirty="0" smtClean="0">
                <a:solidFill>
                  <a:srgbClr val="FFFF00"/>
                </a:solidFill>
              </a:rPr>
              <a:t>ثالثا:مقومات خاصة بتدريس العلوم المتكاملة: </a:t>
            </a:r>
          </a:p>
          <a:p>
            <a:pPr algn="justLow">
              <a:buNone/>
            </a:pPr>
            <a:r>
              <a:rPr lang="ar-EG" sz="4000" b="1" dirty="0" smtClean="0">
                <a:solidFill>
                  <a:schemeClr val="tx1"/>
                </a:solidFill>
              </a:rPr>
              <a:t>  - الإلمام بكم من المعلومات في مجالات مختلفة .</a:t>
            </a:r>
          </a:p>
          <a:p>
            <a:pPr algn="justLow">
              <a:buNone/>
            </a:pPr>
            <a:r>
              <a:rPr lang="ar-EG" sz="4000" b="1" dirty="0" smtClean="0">
                <a:solidFill>
                  <a:schemeClr val="tx1"/>
                </a:solidFill>
              </a:rPr>
              <a:t>  - القدرة على تكوين بنية مفهوميه للعلوم المتكاملة . </a:t>
            </a:r>
          </a:p>
          <a:p>
            <a:pPr algn="justLow">
              <a:buNone/>
            </a:pPr>
            <a:r>
              <a:rPr lang="ar-EG" sz="4000" b="1" dirty="0" smtClean="0">
                <a:solidFill>
                  <a:schemeClr val="tx1"/>
                </a:solidFill>
              </a:rPr>
              <a:t>  - التمكن من عمليات العلم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71414"/>
            <a:ext cx="8643998" cy="1143000"/>
          </a:xfrm>
        </p:spPr>
        <p:style>
          <a:lnRef idx="1">
            <a:schemeClr val="accent6"/>
          </a:lnRef>
          <a:fillRef idx="2">
            <a:schemeClr val="accent6"/>
          </a:fillRef>
          <a:effectRef idx="1">
            <a:schemeClr val="accent6"/>
          </a:effectRef>
          <a:fontRef idx="minor">
            <a:schemeClr val="dk1"/>
          </a:fontRef>
        </p:style>
        <p:txBody>
          <a:bodyPr>
            <a:noAutofit/>
          </a:bodyPr>
          <a:lstStyle/>
          <a:p>
            <a:pPr algn="r"/>
            <a:r>
              <a:rPr lang="ar-EG" sz="4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12700" stA="28000" endPos="45000" dist="1000" dir="5400000" sy="-100000" algn="bl" rotWithShape="0"/>
                </a:effectLst>
              </a:rPr>
              <a:t>أهداف تدريب معلمي العلوم المتكاملة أثناء الخدمة </a:t>
            </a:r>
            <a:endParaRPr lang="ar-EG" sz="4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2">
                    <a:satMod val="175000"/>
                    <a:alpha val="40000"/>
                  </a:schemeClr>
                </a:glow>
                <a:reflection blurRad="12700" stA="28000" endPos="45000" dist="1000" dir="5400000" sy="-100000" algn="bl" rotWithShape="0"/>
              </a:effectLst>
            </a:endParaRPr>
          </a:p>
        </p:txBody>
      </p:sp>
      <p:sp>
        <p:nvSpPr>
          <p:cNvPr id="3" name="عنصر نائب للمحتوى 2"/>
          <p:cNvSpPr>
            <a:spLocks noGrp="1"/>
          </p:cNvSpPr>
          <p:nvPr>
            <p:ph idx="1"/>
          </p:nvPr>
        </p:nvSpPr>
        <p:spPr>
          <a:xfrm>
            <a:off x="285720" y="1331953"/>
            <a:ext cx="8643998" cy="5311757"/>
          </a:xfrm>
        </p:spPr>
        <p:style>
          <a:lnRef idx="3">
            <a:schemeClr val="lt1"/>
          </a:lnRef>
          <a:fillRef idx="1">
            <a:schemeClr val="accent1"/>
          </a:fillRef>
          <a:effectRef idx="1">
            <a:schemeClr val="accent1"/>
          </a:effectRef>
          <a:fontRef idx="minor">
            <a:schemeClr val="lt1"/>
          </a:fontRef>
        </p:style>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justLow">
              <a:buFont typeface="Wingdings" pitchFamily="2" charset="2"/>
              <a:buChar char="ü"/>
            </a:pPr>
            <a:r>
              <a:rPr lang="ar-EG"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تصحيح كثيرا من أهداف قبل الخدمة (علاجي – إثرائي – غائي – تنفيذي ).</a:t>
            </a:r>
          </a:p>
          <a:p>
            <a:pPr algn="justLow">
              <a:buFont typeface="Wingdings" pitchFamily="2" charset="2"/>
              <a:buChar char="ü"/>
            </a:pPr>
            <a:r>
              <a:rPr lang="ar-EG"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تكريس الجهود لتحقيق كل من : </a:t>
            </a:r>
          </a:p>
          <a:p>
            <a:pPr algn="justLow">
              <a:buNone/>
            </a:pPr>
            <a:r>
              <a:rPr lang="ar-EG"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 الرغبة في الاجتماع بزملاء المهنة .</a:t>
            </a:r>
          </a:p>
          <a:p>
            <a:pPr algn="justLow">
              <a:buNone/>
            </a:pPr>
            <a:r>
              <a:rPr lang="ar-EG"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 القدرة على فهم المجتمع والرغبة في التفاعل معه. </a:t>
            </a:r>
          </a:p>
          <a:p>
            <a:pPr algn="justLow">
              <a:buNone/>
            </a:pPr>
            <a:r>
              <a:rPr lang="ar-EG"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 القدرة على تقويم الاتجاهات الحالية في تدريس العلوم وقبولها أو رفضها . </a:t>
            </a:r>
          </a:p>
          <a:p>
            <a:pPr algn="justLow">
              <a:buNone/>
            </a:pPr>
            <a:r>
              <a:rPr lang="ar-EG"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 إتاحة الفرصة للتفكير في تنمية الأفكار المنهجية .</a:t>
            </a:r>
          </a:p>
          <a:p>
            <a:pPr algn="justLow"/>
            <a:endParaRPr lang="ar-EG"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justLow"/>
            <a:endParaRPr lang="ar-EG"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strVal val="#ppt_w+.3"/>
                                          </p:val>
                                        </p:tav>
                                        <p:tav tm="100000">
                                          <p:val>
                                            <p:strVal val="#ppt_w"/>
                                          </p:val>
                                        </p:tav>
                                      </p:tavLst>
                                    </p:anim>
                                    <p:anim calcmode="lin" valueType="num">
                                      <p:cBhvr>
                                        <p:cTn id="13" dur="1000" fill="hold"/>
                                        <p:tgtEl>
                                          <p:spTgt spid="3">
                                            <p:bg/>
                                          </p:spTgt>
                                        </p:tgtEl>
                                        <p:attrNameLst>
                                          <p:attrName>ppt_h</p:attrName>
                                        </p:attrNameLst>
                                      </p:cBhvr>
                                      <p:tavLst>
                                        <p:tav tm="0">
                                          <p:val>
                                            <p:strVal val="#ppt_h"/>
                                          </p:val>
                                        </p:tav>
                                        <p:tav tm="100000">
                                          <p:val>
                                            <p:strVal val="#ppt_h"/>
                                          </p:val>
                                        </p:tav>
                                      </p:tavLst>
                                    </p:anim>
                                    <p:animEffect transition="in" filter="fade">
                                      <p:cBhvr>
                                        <p:cTn id="14" dur="1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0" presetClass="entr" presetSubtype="0" decel="10000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41"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0" presetClass="entr" presetSubtype="0" decel="10000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4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0" presetClass="entr" presetSubtype="0" decel="10000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55"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5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786874" cy="1274786"/>
          </a:xfrm>
          <a:solidFill>
            <a:srgbClr val="FFFF00"/>
          </a:solidFill>
        </p:spPr>
        <p:style>
          <a:lnRef idx="2">
            <a:schemeClr val="accent2"/>
          </a:lnRef>
          <a:fillRef idx="1">
            <a:schemeClr val="lt1"/>
          </a:fillRef>
          <a:effectRef idx="0">
            <a:schemeClr val="accent2"/>
          </a:effectRef>
          <a:fontRef idx="minor">
            <a:schemeClr val="dk1"/>
          </a:fontRef>
        </p:style>
        <p:txBody>
          <a:bodyPr>
            <a:normAutofit fontScale="90000"/>
          </a:bodyPr>
          <a:lstStyle/>
          <a:p>
            <a:pPr algn="justLow"/>
            <a:r>
              <a:rPr lang="ar-EG" sz="4800" b="1" dirty="0" smtClean="0">
                <a:effectLst>
                  <a:glow rad="101600">
                    <a:schemeClr val="accent2">
                      <a:satMod val="175000"/>
                      <a:alpha val="40000"/>
                    </a:schemeClr>
                  </a:glow>
                </a:effectLst>
              </a:rPr>
              <a:t>الصعوبات التي تعترض تطبيق مناهج العلوم المتكاملة </a:t>
            </a:r>
            <a:endParaRPr lang="ar-EG" sz="4800" b="1" dirty="0">
              <a:effectLst>
                <a:glow rad="101600">
                  <a:schemeClr val="accent2">
                    <a:satMod val="175000"/>
                    <a:alpha val="40000"/>
                  </a:schemeClr>
                </a:glow>
              </a:effectLst>
            </a:endParaRPr>
          </a:p>
        </p:txBody>
      </p:sp>
      <p:sp>
        <p:nvSpPr>
          <p:cNvPr id="3" name="عنصر نائب للمحتوى 2"/>
          <p:cNvSpPr>
            <a:spLocks noGrp="1"/>
          </p:cNvSpPr>
          <p:nvPr>
            <p:ph idx="1"/>
          </p:nvPr>
        </p:nvSpPr>
        <p:spPr>
          <a:xfrm>
            <a:off x="214282" y="1571612"/>
            <a:ext cx="8715436" cy="5043510"/>
          </a:xfrm>
        </p:spPr>
        <p:style>
          <a:lnRef idx="1">
            <a:schemeClr val="dk1"/>
          </a:lnRef>
          <a:fillRef idx="2">
            <a:schemeClr val="dk1"/>
          </a:fillRef>
          <a:effectRef idx="1">
            <a:schemeClr val="dk1"/>
          </a:effectRef>
          <a:fontRef idx="minor">
            <a:schemeClr val="dk1"/>
          </a:fontRef>
        </p:style>
        <p:txBody>
          <a:bodyPr>
            <a:normAutofit/>
          </a:bodyPr>
          <a:lstStyle/>
          <a:p>
            <a:pPr algn="justLow"/>
            <a:r>
              <a:rPr lang="ar-EG" sz="3600" b="1" dirty="0" smtClean="0">
                <a:solidFill>
                  <a:schemeClr val="tx2">
                    <a:lumMod val="75000"/>
                  </a:schemeClr>
                </a:solidFill>
              </a:rPr>
              <a:t>نقص الكوادر المهيأة لتدريس هذا النوع من المناهج .</a:t>
            </a:r>
          </a:p>
          <a:p>
            <a:pPr algn="justLow"/>
            <a:r>
              <a:rPr lang="ar-EG" sz="3600" b="1" dirty="0" smtClean="0">
                <a:solidFill>
                  <a:schemeClr val="tx2">
                    <a:lumMod val="75000"/>
                  </a:schemeClr>
                </a:solidFill>
              </a:rPr>
              <a:t>سيطرة فلسفة تدريس العلوم ”من أجل المعرفة ” ، بينما فلسفة تدريس العلوم كطريقة تفكير وربط العلم بالحياة لازلت بعيدة عن التطبيق . </a:t>
            </a:r>
          </a:p>
          <a:p>
            <a:pPr algn="justLow"/>
            <a:r>
              <a:rPr lang="ar-EG" sz="3600" b="1" dirty="0" smtClean="0">
                <a:solidFill>
                  <a:schemeClr val="tx2">
                    <a:lumMod val="75000"/>
                  </a:schemeClr>
                </a:solidFill>
              </a:rPr>
              <a:t>فلسفة المدرسة الثانوية مازالت تهتم بإعداد طلابها للتخصص الجامعي وليس بإعداده للحياة التي يعيشها.</a:t>
            </a:r>
          </a:p>
          <a:p>
            <a:pPr algn="justLow"/>
            <a:r>
              <a:rPr lang="ar-EG" sz="3600" b="1" dirty="0" smtClean="0">
                <a:solidFill>
                  <a:schemeClr val="tx2">
                    <a:lumMod val="75000"/>
                  </a:schemeClr>
                </a:solidFill>
              </a:rPr>
              <a:t>عدم توافر الجو الرحب لاستخدام تلك المناهج من قبل بعض المتخصصين في التربية والتعليم . </a:t>
            </a:r>
            <a:endParaRPr lang="ar-EG" sz="3600" b="1"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3">
                                            <p:bg/>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3">
                                            <p:bg/>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9" presetClass="entr" presetSubtype="0" accel="10000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9" presetClass="entr" presetSubtype="0" accel="10000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9" presetClass="entr" presetSubtype="0" accel="10000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9" presetClass="entr" presetSubtype="0" accel="100000" fill="hold" grpId="0"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p:cTn id="44"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5"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6"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715436" cy="1000124"/>
          </a:xfrm>
        </p:spPr>
        <p:style>
          <a:lnRef idx="3">
            <a:schemeClr val="lt1"/>
          </a:lnRef>
          <a:fillRef idx="1">
            <a:schemeClr val="accent4"/>
          </a:fillRef>
          <a:effectRef idx="1">
            <a:schemeClr val="accent4"/>
          </a:effectRef>
          <a:fontRef idx="minor">
            <a:schemeClr val="lt1"/>
          </a:fontRef>
        </p:style>
        <p:txBody>
          <a:bodyPr>
            <a:noAutofit/>
          </a:bodyPr>
          <a:lstStyle/>
          <a:p>
            <a:pPr algn="r"/>
            <a:r>
              <a:rPr lang="ar-EG" b="1" dirty="0" smtClean="0">
                <a:solidFill>
                  <a:srgbClr val="FFC000"/>
                </a:solidFill>
                <a:effectLst>
                  <a:glow rad="101600">
                    <a:schemeClr val="accent2">
                      <a:satMod val="175000"/>
                      <a:alpha val="40000"/>
                    </a:schemeClr>
                  </a:glow>
                </a:effectLst>
              </a:rPr>
              <a:t>مقترحات لبناء وتطبيق مناهج العلوم المتكاملة </a:t>
            </a:r>
            <a:endParaRPr lang="ar-EG" b="1" dirty="0">
              <a:solidFill>
                <a:srgbClr val="FFC000"/>
              </a:solidFill>
              <a:effectLst>
                <a:glow rad="101600">
                  <a:schemeClr val="accent2">
                    <a:satMod val="175000"/>
                    <a:alpha val="40000"/>
                  </a:schemeClr>
                </a:glow>
              </a:effectLst>
            </a:endParaRPr>
          </a:p>
        </p:txBody>
      </p:sp>
      <p:sp>
        <p:nvSpPr>
          <p:cNvPr id="3" name="عنصر نائب للمحتوى 2"/>
          <p:cNvSpPr>
            <a:spLocks noGrp="1"/>
          </p:cNvSpPr>
          <p:nvPr>
            <p:ph idx="1"/>
          </p:nvPr>
        </p:nvSpPr>
        <p:spPr>
          <a:xfrm>
            <a:off x="214282" y="1285860"/>
            <a:ext cx="8758270" cy="5357850"/>
          </a:xfrm>
        </p:spPr>
        <p:style>
          <a:lnRef idx="2">
            <a:schemeClr val="accent6"/>
          </a:lnRef>
          <a:fillRef idx="1">
            <a:schemeClr val="lt1"/>
          </a:fillRef>
          <a:effectRef idx="0">
            <a:schemeClr val="accent6"/>
          </a:effectRef>
          <a:fontRef idx="minor">
            <a:schemeClr val="dk1"/>
          </a:fontRef>
        </p:style>
        <p:txBody>
          <a:bodyPr>
            <a:noAutofit/>
          </a:bodyPr>
          <a:lstStyle/>
          <a:p>
            <a:pPr algn="justLow"/>
            <a:r>
              <a:rPr lang="ar-EG" sz="35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الانتقال من المحتوى ذا الدروس المنظمة إلى برامج تدريسية متكيفة مع حاجات التلميذ والبيئة . </a:t>
            </a:r>
          </a:p>
          <a:p>
            <a:pPr algn="justLow"/>
            <a:r>
              <a:rPr lang="ar-EG" sz="35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الانتقال من تعلم جماعي صفي إلى تعلم في مجموعات صغيرة (تعاوني)  أو فردي. </a:t>
            </a:r>
          </a:p>
          <a:p>
            <a:pPr algn="justLow"/>
            <a:r>
              <a:rPr lang="ar-EG" sz="35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تدريب المعلم لتدريس هذا النوع من المناهج ،وتوفير له المرشد لذلك. </a:t>
            </a:r>
          </a:p>
          <a:p>
            <a:pPr algn="justLow"/>
            <a:r>
              <a:rPr lang="ar-EG" sz="35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جعل المتعلم هو محور عملية التعلم .</a:t>
            </a:r>
          </a:p>
          <a:p>
            <a:pPr algn="justLow"/>
            <a:r>
              <a:rPr lang="ar-EG" sz="35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الانتقال من التأكيد على المعلومات إلى التأكيد على العمليات العقلية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1000" fill="hold"/>
                                        <p:tgtEl>
                                          <p:spTgt spid="3">
                                            <p:bg/>
                                          </p:spTgt>
                                        </p:tgtEl>
                                        <p:attrNameLst>
                                          <p:attrName>ppt_w</p:attrName>
                                        </p:attrNameLst>
                                      </p:cBhvr>
                                      <p:tavLst>
                                        <p:tav tm="0">
                                          <p:val>
                                            <p:strVal val="#ppt_w*0.70"/>
                                          </p:val>
                                        </p:tav>
                                        <p:tav tm="100000">
                                          <p:val>
                                            <p:strVal val="#ppt_w"/>
                                          </p:val>
                                        </p:tav>
                                      </p:tavLst>
                                    </p:anim>
                                    <p:anim calcmode="lin" valueType="num">
                                      <p:cBhvr>
                                        <p:cTn id="16" dur="1000" fill="hold"/>
                                        <p:tgtEl>
                                          <p:spTgt spid="3">
                                            <p:bg/>
                                          </p:spTgt>
                                        </p:tgtEl>
                                        <p:attrNameLst>
                                          <p:attrName>ppt_h</p:attrName>
                                        </p:attrNameLst>
                                      </p:cBhvr>
                                      <p:tavLst>
                                        <p:tav tm="0">
                                          <p:val>
                                            <p:strVal val="#ppt_h"/>
                                          </p:val>
                                        </p:tav>
                                        <p:tav tm="100000">
                                          <p:val>
                                            <p:strVal val="#ppt_h"/>
                                          </p:val>
                                        </p:tav>
                                      </p:tavLst>
                                    </p:anim>
                                    <p:animEffect transition="in" filter="fade">
                                      <p:cBhvr>
                                        <p:cTn id="17" dur="10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8" dur="10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4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45" dur="1000"/>
                                        <p:tgtEl>
                                          <p:spTgt spid="3">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 calcmode="lin" valueType="num">
                                      <p:cBhvr>
                                        <p:cTn id="50"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51"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5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428604"/>
            <a:ext cx="8286808" cy="5929354"/>
          </a:xfrm>
        </p:spPr>
        <p:style>
          <a:lnRef idx="2">
            <a:schemeClr val="accent2"/>
          </a:lnRef>
          <a:fillRef idx="1">
            <a:schemeClr val="lt1"/>
          </a:fillRef>
          <a:effectRef idx="0">
            <a:schemeClr val="accent2"/>
          </a:effectRef>
          <a:fontRef idx="minor">
            <a:schemeClr val="dk1"/>
          </a:fontRef>
        </p:style>
        <p:txBody>
          <a:bodyPr>
            <a:noAutofit/>
          </a:bodyPr>
          <a:lstStyle/>
          <a:p>
            <a:pPr algn="justLow"/>
            <a:r>
              <a:rPr lang="ar-EG" sz="36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الاهتمام بتدريس الثقافة العلمية . </a:t>
            </a:r>
          </a:p>
          <a:p>
            <a:pPr algn="justLow"/>
            <a:r>
              <a:rPr lang="ar-EG" sz="36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الانتقال من إعداد تخصص للمعلم إلى إعداد موسع يعينه على تدريس العلوم المتكاملة . </a:t>
            </a:r>
          </a:p>
          <a:p>
            <a:pPr algn="justLow"/>
            <a:r>
              <a:rPr lang="ar-EG" sz="3600" b="1" dirty="0" smtClean="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rPr>
              <a:t>خلق جو مشجع بين المعلمين للترحيب بالعلوم المتكاملة بدلا من فرض عليهم استخدامها . </a:t>
            </a:r>
          </a:p>
          <a:p>
            <a:pPr algn="justLow"/>
            <a:endParaRPr lang="ar-EG" sz="3600" b="1" dirty="0">
              <a:ln w="19050">
                <a:solidFill>
                  <a:schemeClr val="tx1">
                    <a:lumMod val="65000"/>
                    <a:lumOff val="35000"/>
                  </a:schemeClr>
                </a:solidFill>
                <a:prstDash val="solid"/>
              </a:ln>
              <a:solidFill>
                <a:schemeClr val="bg2">
                  <a:lumMod val="10000"/>
                </a:schemeClr>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strVal val="#ppt_w*0.70"/>
                                          </p:val>
                                        </p:tav>
                                        <p:tav tm="100000">
                                          <p:val>
                                            <p:strVal val="#ppt_w"/>
                                          </p:val>
                                        </p:tav>
                                      </p:tavLst>
                                    </p:anim>
                                    <p:anim calcmode="lin" valueType="num">
                                      <p:cBhvr>
                                        <p:cTn id="8" dur="1000" fill="hold"/>
                                        <p:tgtEl>
                                          <p:spTgt spid="3">
                                            <p:bg/>
                                          </p:spTgt>
                                        </p:tgtEl>
                                        <p:attrNameLst>
                                          <p:attrName>ppt_h</p:attrName>
                                        </p:attrNameLst>
                                      </p:cBhvr>
                                      <p:tavLst>
                                        <p:tav tm="0">
                                          <p:val>
                                            <p:strVal val="#ppt_h"/>
                                          </p:val>
                                        </p:tav>
                                        <p:tav tm="100000">
                                          <p:val>
                                            <p:strVal val="#ppt_h"/>
                                          </p:val>
                                        </p:tav>
                                      </p:tavLst>
                                    </p:anim>
                                    <p:animEffect transition="in" filter="fade">
                                      <p:cBhvr>
                                        <p:cTn id="9" dur="10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1571613"/>
            <a:ext cx="7772400" cy="2143139"/>
          </a:xfrm>
        </p:spPr>
        <p:txBody>
          <a:bodyPr>
            <a:noAutofit/>
          </a:bodyPr>
          <a:lstStyle/>
          <a:p>
            <a:pPr algn="ctr"/>
            <a:r>
              <a:rPr lang="ar-EG" sz="6000" b="1" dirty="0" err="1" smtClean="0">
                <a:solidFill>
                  <a:schemeClr val="bg2">
                    <a:lumMod val="10000"/>
                  </a:schemeClr>
                </a:solidFill>
                <a:effectLst>
                  <a:glow rad="101600">
                    <a:schemeClr val="accent5">
                      <a:satMod val="175000"/>
                      <a:alpha val="40000"/>
                    </a:schemeClr>
                  </a:glow>
                  <a:outerShdw blurRad="31750" dist="25400" dir="5400000" algn="tl" rotWithShape="0">
                    <a:srgbClr val="000000">
                      <a:alpha val="25000"/>
                    </a:srgbClr>
                  </a:outerShdw>
                </a:effectLst>
              </a:rPr>
              <a:t>الاسبوع</a:t>
            </a:r>
            <a:r>
              <a:rPr lang="ar-EG" sz="6000" b="1" dirty="0" smtClean="0">
                <a:solidFill>
                  <a:schemeClr val="bg2">
                    <a:lumMod val="10000"/>
                  </a:schemeClr>
                </a:solidFill>
                <a:effectLst>
                  <a:glow rad="101600">
                    <a:schemeClr val="accent5">
                      <a:satMod val="175000"/>
                      <a:alpha val="40000"/>
                    </a:schemeClr>
                  </a:glow>
                  <a:outerShdw blurRad="31750" dist="25400" dir="5400000" algn="tl" rotWithShape="0">
                    <a:srgbClr val="000000">
                      <a:alpha val="25000"/>
                    </a:srgbClr>
                  </a:outerShdw>
                </a:effectLst>
              </a:rPr>
              <a:t> السابع </a:t>
            </a:r>
            <a:br>
              <a:rPr lang="ar-EG" sz="6000" b="1" dirty="0" smtClean="0">
                <a:solidFill>
                  <a:schemeClr val="bg2">
                    <a:lumMod val="10000"/>
                  </a:schemeClr>
                </a:solidFill>
                <a:effectLst>
                  <a:glow rad="101600">
                    <a:schemeClr val="accent5">
                      <a:satMod val="175000"/>
                      <a:alpha val="40000"/>
                    </a:schemeClr>
                  </a:glow>
                  <a:outerShdw blurRad="31750" dist="25400" dir="5400000" algn="tl" rotWithShape="0">
                    <a:srgbClr val="000000">
                      <a:alpha val="25000"/>
                    </a:srgbClr>
                  </a:outerShdw>
                </a:effectLst>
              </a:rPr>
            </a:br>
            <a:r>
              <a:rPr lang="ar-EG" sz="6000" b="1" dirty="0" smtClean="0">
                <a:solidFill>
                  <a:schemeClr val="bg2">
                    <a:lumMod val="10000"/>
                  </a:schemeClr>
                </a:solidFill>
                <a:effectLst>
                  <a:glow rad="101600">
                    <a:schemeClr val="accent5">
                      <a:satMod val="175000"/>
                      <a:alpha val="40000"/>
                    </a:schemeClr>
                  </a:glow>
                  <a:outerShdw blurRad="31750" dist="25400" dir="5400000" algn="tl" rotWithShape="0">
                    <a:srgbClr val="000000">
                      <a:alpha val="25000"/>
                    </a:srgbClr>
                  </a:outerShdw>
                </a:effectLst>
              </a:rPr>
              <a:t/>
            </a:r>
            <a:br>
              <a:rPr lang="ar-EG" sz="6000" b="1" dirty="0" smtClean="0">
                <a:solidFill>
                  <a:schemeClr val="bg2">
                    <a:lumMod val="10000"/>
                  </a:schemeClr>
                </a:solidFill>
                <a:effectLst>
                  <a:glow rad="101600">
                    <a:schemeClr val="accent5">
                      <a:satMod val="175000"/>
                      <a:alpha val="40000"/>
                    </a:schemeClr>
                  </a:glow>
                  <a:outerShdw blurRad="31750" dist="25400" dir="5400000" algn="tl" rotWithShape="0">
                    <a:srgbClr val="000000">
                      <a:alpha val="25000"/>
                    </a:srgbClr>
                  </a:outerShdw>
                </a:effectLst>
              </a:rPr>
            </a:br>
            <a:r>
              <a:rPr lang="ar-EG" sz="6000" dirty="0" smtClean="0">
                <a:solidFill>
                  <a:schemeClr val="bg2">
                    <a:lumMod val="10000"/>
                  </a:schemeClr>
                </a:solidFill>
                <a:effectLst>
                  <a:glow rad="101600">
                    <a:schemeClr val="accent5">
                      <a:satMod val="175000"/>
                      <a:alpha val="40000"/>
                    </a:schemeClr>
                  </a:glow>
                  <a:outerShdw blurRad="31750" dist="25400" dir="5400000" algn="tl" rotWithShape="0">
                    <a:srgbClr val="000000">
                      <a:alpha val="25000"/>
                    </a:srgbClr>
                  </a:outerShdw>
                </a:effectLst>
              </a:rPr>
              <a:t>مداخل التكامل في مناهج العلوم </a:t>
            </a:r>
            <a:endParaRPr lang="ar-EG" sz="6000" dirty="0">
              <a:solidFill>
                <a:schemeClr val="bg2">
                  <a:lumMod val="10000"/>
                </a:schemeClr>
              </a:solidFill>
              <a:effectLst>
                <a:glow rad="101600">
                  <a:schemeClr val="accent5">
                    <a:satMod val="175000"/>
                    <a:alpha val="40000"/>
                  </a:schemeClr>
                </a:glow>
                <a:outerShdw blurRad="31750" dist="25400" dir="5400000" algn="tl" rotWithShape="0">
                  <a:srgbClr val="000000">
                    <a:alpha val="2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57252" y="2071678"/>
            <a:ext cx="7772400" cy="1500198"/>
          </a:xfrm>
        </p:spPr>
        <p:style>
          <a:lnRef idx="1">
            <a:schemeClr val="accent6"/>
          </a:lnRef>
          <a:fillRef idx="2">
            <a:schemeClr val="accent6"/>
          </a:fillRef>
          <a:effectRef idx="1">
            <a:schemeClr val="accent6"/>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7200" b="1" spc="50" dirty="0" smtClean="0">
                <a:ln w="11430"/>
                <a:solidFill>
                  <a:schemeClr val="tx1"/>
                </a:solidFill>
                <a:effectLst>
                  <a:outerShdw blurRad="76200" dist="50800" dir="5400000" algn="tl" rotWithShape="0">
                    <a:srgbClr val="000000">
                      <a:alpha val="65000"/>
                    </a:srgbClr>
                  </a:outerShdw>
                </a:effectLst>
              </a:rPr>
              <a:t>مدخل عمليات العلم </a:t>
            </a:r>
            <a:endParaRPr lang="ar-EG" sz="7200" b="1" spc="50" dirty="0">
              <a:ln w="11430"/>
              <a:solidFill>
                <a:schemeClr val="tx1"/>
              </a:solidFill>
              <a:effectLst>
                <a:outerShdw blurRad="76200" dist="50800" dir="5400000" algn="tl" rotWithShape="0">
                  <a:srgbClr val="000000">
                    <a:alpha val="65000"/>
                  </a:srgbClr>
                </a:outerShdw>
              </a:effectLst>
            </a:endParaRPr>
          </a:p>
        </p:txBody>
      </p:sp>
      <p:sp>
        <p:nvSpPr>
          <p:cNvPr id="4" name="عنوان 3"/>
          <p:cNvSpPr>
            <a:spLocks noGrp="1"/>
          </p:cNvSpPr>
          <p:nvPr>
            <p:ph type="ctrTitle"/>
          </p:nvPr>
        </p:nvSpPr>
        <p:spPr/>
        <p:txBody>
          <a:bodyPr/>
          <a:lstStyle/>
          <a:p>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5804" y="1831995"/>
            <a:ext cx="8229600" cy="4525963"/>
          </a:xfrm>
        </p:spPr>
        <p:txBody>
          <a:bodyPr>
            <a:normAutofit lnSpcReduction="10000"/>
          </a:bodyPr>
          <a:lstStyle/>
          <a:p>
            <a:pPr algn="justLow">
              <a:buNone/>
            </a:pPr>
            <a:r>
              <a:rPr lang="ar-EG" sz="4400" dirty="0" smtClean="0"/>
              <a:t>مجموعة من القدرات والمهارات العقلية الخاصة اللازمة لتطبيق طرق العلم والتفكير العلمي بشكل صحيح في تفسير الأحداث والظواهر الطبيعية.</a:t>
            </a:r>
          </a:p>
          <a:p>
            <a:pPr algn="justLow">
              <a:buNone/>
            </a:pPr>
            <a:r>
              <a:rPr lang="ar-EG" sz="4400" b="1" dirty="0" smtClean="0">
                <a:solidFill>
                  <a:srgbClr val="0000FF"/>
                </a:solidFill>
              </a:rPr>
              <a:t>  وتنقسم إلى : </a:t>
            </a:r>
          </a:p>
          <a:p>
            <a:pPr algn="justLow">
              <a:buNone/>
            </a:pPr>
            <a:r>
              <a:rPr lang="ar-EG" sz="4400" dirty="0" smtClean="0"/>
              <a:t>   - عمليات العلم الأساسية . </a:t>
            </a:r>
          </a:p>
          <a:p>
            <a:pPr algn="justLow">
              <a:buNone/>
            </a:pPr>
            <a:r>
              <a:rPr lang="ar-EG" sz="4400" dirty="0" smtClean="0"/>
              <a:t>   - عمليات العلم التكاملية . </a:t>
            </a:r>
            <a:endParaRPr lang="ar-EG" sz="4400" dirty="0"/>
          </a:p>
        </p:txBody>
      </p:sp>
      <p:sp>
        <p:nvSpPr>
          <p:cNvPr id="2" name="عنوان 1"/>
          <p:cNvSpPr>
            <a:spLocks noGrp="1"/>
          </p:cNvSpPr>
          <p:nvPr>
            <p:ph type="title"/>
          </p:nvPr>
        </p:nvSpPr>
        <p:spPr>
          <a:xfrm>
            <a:off x="214282" y="274638"/>
            <a:ext cx="8643998" cy="1368412"/>
          </a:xfrm>
        </p:spPr>
        <p:style>
          <a:lnRef idx="2">
            <a:schemeClr val="accent6"/>
          </a:lnRef>
          <a:fillRef idx="1">
            <a:schemeClr val="lt1"/>
          </a:fillRef>
          <a:effectRef idx="0">
            <a:schemeClr val="accent6"/>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72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عمليات العلم </a:t>
            </a:r>
            <a:endParaRPr lang="ar-EG" sz="72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2.5"/>
                                          </p:val>
                                        </p:tav>
                                        <p:tav tm="100000">
                                          <p:val>
                                            <p:strVal val="#ppt_w"/>
                                          </p:val>
                                        </p:tav>
                                      </p:tavLst>
                                    </p:anim>
                                    <p:anim calcmode="lin" valueType="num">
                                      <p:cBhvr>
                                        <p:cTn id="8" dur="500" fill="hold"/>
                                        <p:tgtEl>
                                          <p:spTgt spid="2"/>
                                        </p:tgtEl>
                                        <p:attrNameLst>
                                          <p:attrName>ppt_h</p:attrName>
                                        </p:attrNameLst>
                                      </p:cBhvr>
                                      <p:tavLst>
                                        <p:tav tm="0">
                                          <p:val>
                                            <p:strVal val="#ppt_h*0.01"/>
                                          </p:val>
                                        </p:tav>
                                        <p:tav tm="100000">
                                          <p:val>
                                            <p:strVal val="#ppt_h"/>
                                          </p:val>
                                        </p:tav>
                                      </p:tavLst>
                                    </p:anim>
                                    <p:anim calcmode="lin" valueType="num">
                                      <p:cBhvr>
                                        <p:cTn id="9" dur="500" fill="hold"/>
                                        <p:tgtEl>
                                          <p:spTgt spid="2"/>
                                        </p:tgtEl>
                                        <p:attrNameLst>
                                          <p:attrName>ppt_x</p:attrName>
                                        </p:attrNameLst>
                                      </p:cBhvr>
                                      <p:tavLst>
                                        <p:tav tm="0">
                                          <p:val>
                                            <p:strVal val="#ppt_x"/>
                                          </p:val>
                                        </p:tav>
                                        <p:tav tm="100000">
                                          <p:val>
                                            <p:strVal val="#ppt_x"/>
                                          </p:val>
                                        </p:tav>
                                      </p:tavLst>
                                    </p:anim>
                                    <p:anim calcmode="lin" valueType="num">
                                      <p:cBhvr>
                                        <p:cTn id="10" dur="500" fill="hold"/>
                                        <p:tgtEl>
                                          <p:spTgt spid="2"/>
                                        </p:tgtEl>
                                        <p:attrNameLst>
                                          <p:attrName>ppt_y</p:attrName>
                                        </p:attrNameLst>
                                      </p:cBhvr>
                                      <p:tavLst>
                                        <p:tav tm="0">
                                          <p:val>
                                            <p:strVal val="#ppt_h+1"/>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down)">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wipe(down)">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ipe(down)">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ipe(down)">
                                      <p:cBhvr>
                                        <p:cTn id="3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60"/>
            <a:ext cx="8643998" cy="1143000"/>
          </a:xfrm>
        </p:spPr>
        <p:style>
          <a:lnRef idx="1">
            <a:schemeClr val="accent3"/>
          </a:lnRef>
          <a:fillRef idx="2">
            <a:schemeClr val="accent3"/>
          </a:fillRef>
          <a:effectRef idx="1">
            <a:schemeClr val="accent3"/>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ar-EG"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نقد منهج المواد المنفصلة </a:t>
            </a:r>
            <a:endParaRPr lang="ar-EG"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عنصر نائب للمحتوى 2"/>
          <p:cNvSpPr>
            <a:spLocks noGrp="1"/>
          </p:cNvSpPr>
          <p:nvPr>
            <p:ph idx="1"/>
          </p:nvPr>
        </p:nvSpPr>
        <p:spPr>
          <a:xfrm>
            <a:off x="285720" y="1500174"/>
            <a:ext cx="8572560" cy="5143536"/>
          </a:xfrm>
        </p:spPr>
        <p:style>
          <a:lnRef idx="1">
            <a:schemeClr val="accent4"/>
          </a:lnRef>
          <a:fillRef idx="2">
            <a:schemeClr val="accent4"/>
          </a:fillRef>
          <a:effectRef idx="1">
            <a:schemeClr val="accent4"/>
          </a:effectRef>
          <a:fontRef idx="minor">
            <a:schemeClr val="dk1"/>
          </a:fontRef>
        </p:style>
        <p:txBody>
          <a:bodyPr>
            <a:noAutofit/>
          </a:bodyPr>
          <a:lstStyle/>
          <a:p>
            <a:pPr algn="justLow"/>
            <a:r>
              <a:rPr lang="ar-EG" sz="3800" dirty="0" smtClean="0"/>
              <a:t>الاهتمام بالمعلومات والمعارف ، وإغفال النشاط المدرسي ومشاركة التلميذ . </a:t>
            </a:r>
          </a:p>
          <a:p>
            <a:pPr algn="justLow"/>
            <a:r>
              <a:rPr lang="ar-EG" sz="3800" dirty="0" smtClean="0"/>
              <a:t>إهمال ميول التلاميذ وخصائص نموهم عند التقويم .</a:t>
            </a:r>
          </a:p>
          <a:p>
            <a:pPr algn="justLow"/>
            <a:r>
              <a:rPr lang="ar-EG" sz="3800" dirty="0" smtClean="0"/>
              <a:t>التركيز على مجرد الجانب المعرفي . </a:t>
            </a:r>
          </a:p>
          <a:p>
            <a:pPr algn="justLow"/>
            <a:r>
              <a:rPr lang="ar-EG" sz="3800" dirty="0" smtClean="0"/>
              <a:t> الاهتمام بمجرد النضج العقلي للتلميذ وإهمال الجوانب الأخرى من الشخصية . </a:t>
            </a:r>
          </a:p>
          <a:p>
            <a:pPr algn="justLow"/>
            <a:r>
              <a:rPr lang="ar-EG" sz="3800" dirty="0" smtClean="0"/>
              <a:t>إهمال الاهتمام بمشكلات المجتمع والتلميذ . </a:t>
            </a:r>
          </a:p>
          <a:p>
            <a:pPr algn="justLow"/>
            <a:endParaRPr lang="ar-EG"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plus(in)">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3"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plus(in)">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3" presetClass="entr" presetSubtype="16"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plus(in)">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3" presetClass="entr" presetSubtype="16"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plus(in)">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3" presetClass="entr" presetSubtype="16"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plus(in)">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3" presetClass="entr" presetSubtype="16"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plus(in)">
                                      <p:cBhvr>
                                        <p:cTn id="3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552767"/>
            <a:ext cx="8572560" cy="4733753"/>
          </a:xfrm>
        </p:spPr>
        <p:txBody>
          <a:bodyPr/>
          <a:lstStyle/>
          <a:p>
            <a:pPr marL="514350" indent="-514350" algn="justLow">
              <a:buNone/>
            </a:pPr>
            <a:r>
              <a:rPr lang="ar-EG" sz="4000" dirty="0" smtClean="0"/>
              <a:t>عمليات بسيطة تستخدم لتنظيم محتوى مناهج العلوم المتكاملة في الصفوف الأربع الأولى من المدرسة الابتدائية .</a:t>
            </a:r>
          </a:p>
          <a:p>
            <a:pPr marL="514350" indent="-514350" algn="justLow">
              <a:buNone/>
            </a:pPr>
            <a:r>
              <a:rPr lang="ar-EG"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1) الملاحظة : </a:t>
            </a:r>
          </a:p>
          <a:p>
            <a:pPr marL="514350" indent="-514350" algn="justLow">
              <a:buNone/>
            </a:pPr>
            <a:r>
              <a:rPr lang="ar-EG" sz="4400" dirty="0" smtClean="0"/>
              <a:t>  </a:t>
            </a:r>
            <a:r>
              <a:rPr lang="ar-EG" sz="4800" dirty="0" smtClean="0"/>
              <a:t> </a:t>
            </a:r>
            <a:r>
              <a:rPr lang="ar-EG" sz="3600" dirty="0" smtClean="0"/>
              <a:t>قدرة التلميذ على استخدام حواسه أو بالاستعانة بالأدوات والأجهزة من أجل الحصول على معلومات عن الشيء التي تقع عليه الملاحظة . </a:t>
            </a:r>
            <a:endParaRPr lang="ar-EG" sz="4400" dirty="0"/>
          </a:p>
        </p:txBody>
      </p:sp>
      <p:sp>
        <p:nvSpPr>
          <p:cNvPr id="2" name="عنوان 1"/>
          <p:cNvSpPr>
            <a:spLocks noGrp="1"/>
          </p:cNvSpPr>
          <p:nvPr>
            <p:ph type="title"/>
          </p:nvPr>
        </p:nvSpPr>
        <p:spPr>
          <a:xfrm>
            <a:off x="285720" y="142852"/>
            <a:ext cx="8572560" cy="1214446"/>
          </a:xfrm>
        </p:spPr>
        <p:style>
          <a:lnRef idx="3">
            <a:schemeClr val="lt1"/>
          </a:lnRef>
          <a:fillRef idx="1">
            <a:schemeClr val="accent4"/>
          </a:fillRef>
          <a:effectRef idx="1">
            <a:schemeClr val="accent4"/>
          </a:effectRef>
          <a:fontRef idx="minor">
            <a:schemeClr val="lt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6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أولا : عمليات العلم الأساسية : </a:t>
            </a:r>
            <a:endParaRPr lang="ar-EG"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142852"/>
            <a:ext cx="8643998" cy="6500858"/>
          </a:xfrm>
        </p:spPr>
        <p:txBody>
          <a:bodyPr>
            <a:normAutofit/>
          </a:bodyPr>
          <a:lstStyle/>
          <a:p>
            <a:pPr lvl="0" algn="justLow">
              <a:buNone/>
            </a:pPr>
            <a:r>
              <a:rPr lang="ar-EG" sz="4000" b="1" dirty="0" smtClean="0">
                <a:solidFill>
                  <a:srgbClr val="009900"/>
                </a:solidFill>
              </a:rPr>
              <a:t>وعوامل الخطأ في الملاحظة كثيرة منها : </a:t>
            </a:r>
            <a:endParaRPr lang="en-US" sz="4000" b="1" dirty="0">
              <a:solidFill>
                <a:srgbClr val="009900"/>
              </a:solidFill>
            </a:endParaRPr>
          </a:p>
          <a:p>
            <a:pPr algn="justLow">
              <a:buNone/>
            </a:pPr>
            <a:r>
              <a:rPr lang="ar-SA" sz="3500" b="1" dirty="0" smtClean="0">
                <a:solidFill>
                  <a:srgbClr val="3616F6"/>
                </a:solidFill>
              </a:rPr>
              <a:t>أ</a:t>
            </a:r>
            <a:r>
              <a:rPr lang="ar-SA" sz="3500" b="1" dirty="0">
                <a:solidFill>
                  <a:srgbClr val="3616F6"/>
                </a:solidFill>
              </a:rPr>
              <a:t>. </a:t>
            </a:r>
            <a:r>
              <a:rPr lang="ar-EG" sz="3500" b="1" dirty="0" smtClean="0">
                <a:solidFill>
                  <a:srgbClr val="3616F6"/>
                </a:solidFill>
              </a:rPr>
              <a:t>قصور المعرفة : </a:t>
            </a:r>
          </a:p>
          <a:p>
            <a:pPr algn="justLow">
              <a:buNone/>
            </a:pPr>
            <a:r>
              <a:rPr lang="ar-EG" sz="3500" dirty="0" smtClean="0"/>
              <a:t>  ملاحظة الظاهرة دون وجود خلفية معرفية عنها .</a:t>
            </a:r>
            <a:endParaRPr lang="en-US" sz="3500" dirty="0"/>
          </a:p>
          <a:p>
            <a:pPr algn="justLow">
              <a:buNone/>
            </a:pPr>
            <a:r>
              <a:rPr lang="ar-SA" sz="3500" b="1" dirty="0">
                <a:solidFill>
                  <a:srgbClr val="3616F6"/>
                </a:solidFill>
              </a:rPr>
              <a:t>ب. </a:t>
            </a:r>
            <a:r>
              <a:rPr lang="ar-EG" sz="3500" b="1" dirty="0" smtClean="0">
                <a:solidFill>
                  <a:srgbClr val="3616F6"/>
                </a:solidFill>
              </a:rPr>
              <a:t>عدم توخي الدقة: </a:t>
            </a:r>
          </a:p>
          <a:p>
            <a:pPr algn="justLow">
              <a:buNone/>
            </a:pPr>
            <a:r>
              <a:rPr lang="ar-EG" sz="3500" dirty="0" smtClean="0"/>
              <a:t>  إغفال عامل من العوامل التي قد تؤثر على ملاحظة الظاهرة.</a:t>
            </a:r>
            <a:endParaRPr lang="en-US" sz="3500" dirty="0"/>
          </a:p>
          <a:p>
            <a:pPr algn="justLow">
              <a:buNone/>
            </a:pPr>
            <a:r>
              <a:rPr lang="ar-SA" sz="3500" b="1" dirty="0" err="1">
                <a:solidFill>
                  <a:srgbClr val="3616F6"/>
                </a:solidFill>
              </a:rPr>
              <a:t>جـ</a:t>
            </a:r>
            <a:r>
              <a:rPr lang="ar-SA" sz="3500" b="1" dirty="0">
                <a:solidFill>
                  <a:srgbClr val="3616F6"/>
                </a:solidFill>
              </a:rPr>
              <a:t>. </a:t>
            </a:r>
            <a:r>
              <a:rPr lang="ar-EG" sz="3500" b="1" dirty="0" smtClean="0">
                <a:solidFill>
                  <a:srgbClr val="3616F6"/>
                </a:solidFill>
              </a:rPr>
              <a:t>عدم استخدام أجهزة وأدوات تقوي الحواس:</a:t>
            </a:r>
          </a:p>
          <a:p>
            <a:pPr algn="justLow">
              <a:buNone/>
            </a:pPr>
            <a:r>
              <a:rPr lang="ar-EG" sz="3500" dirty="0" smtClean="0"/>
              <a:t>  في حالة عدم قدرة الحواس على الملاحظة الدقيقة . </a:t>
            </a:r>
            <a:endParaRPr lang="en-US" sz="3500" dirty="0"/>
          </a:p>
          <a:p>
            <a:pPr lvl="0" algn="justLow">
              <a:buNone/>
            </a:pPr>
            <a:r>
              <a:rPr lang="ar-EG" sz="3500" b="1" dirty="0" smtClean="0">
                <a:solidFill>
                  <a:srgbClr val="3616F6"/>
                </a:solidFill>
              </a:rPr>
              <a:t>د. التحيز :</a:t>
            </a:r>
          </a:p>
          <a:p>
            <a:pPr lvl="0" algn="justLow">
              <a:buNone/>
            </a:pPr>
            <a:r>
              <a:rPr lang="ar-EG" sz="3500" dirty="0" smtClean="0"/>
              <a:t>  تأثير الخبرات السابقة للملاحظ على ملاحظته لظاهرة ما .</a:t>
            </a:r>
            <a:endParaRPr lang="en-US" sz="3500" dirty="0"/>
          </a:p>
          <a:p>
            <a:pPr algn="justLow"/>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64"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14290"/>
            <a:ext cx="8401080" cy="6215106"/>
          </a:xfrm>
        </p:spPr>
        <p:txBody>
          <a:bodyPr>
            <a:noAutofit/>
          </a:bodyPr>
          <a:lstStyle/>
          <a:p>
            <a:pPr marL="514350" lvl="0" indent="-514350" algn="justLow">
              <a:buNone/>
            </a:pPr>
            <a:r>
              <a:rPr lang="ar-EG"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التصنيف : </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Low">
              <a:buNone/>
            </a:pPr>
            <a:r>
              <a:rPr lang="ar-EG" sz="3200" dirty="0" smtClean="0"/>
              <a:t> تصنيف المعلومات أو البيانات أو الأشياء أو الأحداث إلى مجموعات أو فئات اعتمادا على خواص أو معايير مشتركة .</a:t>
            </a:r>
          </a:p>
          <a:p>
            <a:pPr algn="justLow">
              <a:buNone/>
            </a:pPr>
            <a:r>
              <a:rPr lang="ar-EG" sz="3200" dirty="0" smtClean="0"/>
              <a:t> ويأتي التصنيف بعد الملاحظة مباشرة وقد يكون تبعا لخاصية واحدة أو مجموعة من الخواص.  </a:t>
            </a:r>
          </a:p>
          <a:p>
            <a:pPr algn="justLow">
              <a:buNone/>
            </a:pPr>
            <a:r>
              <a:rPr lang="ar-EG" sz="4400" b="1" dirty="0" smtClean="0">
                <a:solidFill>
                  <a:srgbClr val="FF0000"/>
                </a:solidFill>
              </a:rPr>
              <a:t>أمثلة : </a:t>
            </a:r>
          </a:p>
          <a:p>
            <a:pPr algn="justLow">
              <a:buFont typeface="Wingdings" pitchFamily="2" charset="2"/>
              <a:buChar char="Ø"/>
            </a:pPr>
            <a:r>
              <a:rPr lang="ar-EG" sz="3600" dirty="0" smtClean="0"/>
              <a:t>تصنيف العناصر (فلزات – لا فلزات).</a:t>
            </a:r>
          </a:p>
          <a:p>
            <a:pPr algn="justLow">
              <a:buFont typeface="Wingdings" pitchFamily="2" charset="2"/>
              <a:buChar char="Ø"/>
            </a:pPr>
            <a:r>
              <a:rPr lang="ar-EG" sz="3600" dirty="0"/>
              <a:t> </a:t>
            </a:r>
            <a:r>
              <a:rPr lang="ar-EG" sz="3600" dirty="0" smtClean="0"/>
              <a:t>تصنيف </a:t>
            </a:r>
            <a:r>
              <a:rPr lang="ar-EG" sz="3600" dirty="0" err="1" smtClean="0"/>
              <a:t>المرايات</a:t>
            </a:r>
            <a:r>
              <a:rPr lang="ar-EG" sz="3600" dirty="0" smtClean="0"/>
              <a:t> (محدبة – مقعرة – مستوية).</a:t>
            </a:r>
          </a:p>
          <a:p>
            <a:pPr algn="justLow">
              <a:buFont typeface="Wingdings" pitchFamily="2" charset="2"/>
              <a:buChar char="Ø"/>
            </a:pPr>
            <a:r>
              <a:rPr lang="ar-EG" sz="3600" dirty="0" smtClean="0"/>
              <a:t> تقسيم المواد (صلبة – سائلة – غازية). </a:t>
            </a:r>
          </a:p>
          <a:p>
            <a:pPr algn="justLow">
              <a:buFont typeface="Wingdings" pitchFamily="2" charset="2"/>
              <a:buChar char="Ø"/>
            </a:pPr>
            <a:r>
              <a:rPr lang="ar-EG" sz="3600" dirty="0" smtClean="0"/>
              <a:t> تصنيف العناصر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trips(down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214290"/>
            <a:ext cx="8715436" cy="6286544"/>
          </a:xfrm>
        </p:spPr>
        <p:txBody>
          <a:bodyPr>
            <a:noAutofit/>
          </a:bodyPr>
          <a:lstStyle/>
          <a:p>
            <a:pPr lvl="0">
              <a:buNone/>
            </a:pPr>
            <a:r>
              <a:rPr lang="ar-EG"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 القياس : </a:t>
            </a:r>
          </a:p>
          <a:p>
            <a:pPr lvl="0" algn="justLow">
              <a:buNone/>
            </a:pPr>
            <a:r>
              <a:rPr lang="ar-EG" sz="4800" b="1" dirty="0" smtClean="0">
                <a:solidFill>
                  <a:srgbClr val="3616F6"/>
                </a:solidFill>
              </a:rPr>
              <a:t>  </a:t>
            </a:r>
            <a:r>
              <a:rPr lang="ar-EG" sz="4000" dirty="0" smtClean="0"/>
              <a:t>استخدام المتعلم لأدوات القياس المختلفة لقياس الأطوال والأوزان والكتل </a:t>
            </a:r>
            <a:r>
              <a:rPr lang="ar-EG" sz="4000" dirty="0" err="1" smtClean="0"/>
              <a:t>والحجوم</a:t>
            </a:r>
            <a:r>
              <a:rPr lang="ar-EG" sz="4000" dirty="0" smtClean="0"/>
              <a:t> ودرجات الحرارة والزمن والسرعة، وذلك باستخدام أدوات قياس مناسبة مثل الترمومترات والموازين ......،</a:t>
            </a:r>
          </a:p>
          <a:p>
            <a:pPr lvl="0" algn="justLow">
              <a:buNone/>
            </a:pPr>
            <a:r>
              <a:rPr lang="ar-EG" sz="4000" dirty="0" smtClean="0"/>
              <a:t>  كما تتضمن أيضا القيام بعمليات حسابية واستخدام معادلات رياضية ، وكذلك اختيار الوحدات المناسبة للقياسات المختلفة (كم/ساعة ) أو (سم/ثانية). </a:t>
            </a:r>
            <a:endParaRPr lang="ar-EG"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500" fill="hold"/>
                                        <p:tgtEl>
                                          <p:spTgt spid="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500" fill="hold"/>
                                        <p:tgtEl>
                                          <p:spTgt spid="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285728"/>
            <a:ext cx="8643998" cy="6286544"/>
          </a:xfrm>
        </p:spPr>
        <p:txBody>
          <a:bodyPr>
            <a:normAutofit lnSpcReduction="10000"/>
          </a:bodyPr>
          <a:lstStyle/>
          <a:p>
            <a:pPr>
              <a:buNone/>
            </a:pPr>
            <a:r>
              <a:rPr lang="ar-EG"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 الاتصال : </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None/>
            </a:pPr>
            <a:r>
              <a:rPr lang="ar-EG" sz="4000" dirty="0" smtClean="0"/>
              <a:t> قدرة التلميذ على :</a:t>
            </a:r>
          </a:p>
          <a:p>
            <a:pPr>
              <a:buFont typeface="Wingdings" pitchFamily="2" charset="2"/>
              <a:buChar char="ü"/>
            </a:pPr>
            <a:r>
              <a:rPr lang="ar-EG" sz="3600" dirty="0" smtClean="0"/>
              <a:t> نقل أفكاره أو معلوماته إلى الآخرين على هيئة (جداول – عبارات – رسوم بيانية – تقارير).</a:t>
            </a:r>
          </a:p>
          <a:p>
            <a:pPr>
              <a:buFont typeface="Wingdings" pitchFamily="2" charset="2"/>
              <a:buChar char="ü"/>
            </a:pPr>
            <a:r>
              <a:rPr lang="ar-EG" sz="3600" dirty="0" smtClean="0"/>
              <a:t> الاستماع للآخرين واحترام آرائهم والمناقشة معهم . </a:t>
            </a:r>
          </a:p>
          <a:p>
            <a:pPr>
              <a:buFont typeface="Wingdings" pitchFamily="2" charset="2"/>
              <a:buChar char="ü"/>
            </a:pPr>
            <a:r>
              <a:rPr lang="ar-EG" sz="3600" dirty="0" smtClean="0"/>
              <a:t> القراءة العلمية الناقدة . </a:t>
            </a:r>
          </a:p>
          <a:p>
            <a:pPr>
              <a:buNone/>
            </a:pPr>
            <a:endParaRPr lang="ar-EG" sz="3600" dirty="0" smtClean="0"/>
          </a:p>
          <a:p>
            <a:pPr algn="justLow">
              <a:buNone/>
            </a:pPr>
            <a:r>
              <a:rPr lang="ar-EG" sz="3600" dirty="0" smtClean="0"/>
              <a:t>ولا تنفصل مهارة الاتصال عن عمليات العلم السابقة ولكنها تعتبر مكملة ومرتبطة </a:t>
            </a:r>
            <a:r>
              <a:rPr lang="ar-EG" sz="3600" dirty="0" err="1" smtClean="0"/>
              <a:t>بها</a:t>
            </a:r>
            <a:r>
              <a:rPr lang="ar-EG" sz="3600" dirty="0" smtClean="0"/>
              <a:t> . </a:t>
            </a:r>
          </a:p>
          <a:p>
            <a:pPr>
              <a:buNone/>
            </a:pPr>
            <a:r>
              <a:rPr lang="ar-EG" sz="3600" dirty="0" smtClean="0"/>
              <a:t> </a:t>
            </a:r>
            <a:endParaRPr lang="ar-EG"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p:cTn id="3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p:cTn id="43"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285728"/>
            <a:ext cx="8643998" cy="6286544"/>
          </a:xfrm>
        </p:spPr>
        <p:txBody>
          <a:bodyPr>
            <a:normAutofit/>
          </a:bodyPr>
          <a:lstStyle/>
          <a:p>
            <a:pPr>
              <a:buNone/>
            </a:pPr>
            <a:r>
              <a:rPr lang="ar-EG"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 التنبؤ: </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Low">
              <a:buNone/>
            </a:pPr>
            <a:r>
              <a:rPr lang="ar-EG" sz="3600" dirty="0" smtClean="0"/>
              <a:t>  </a:t>
            </a:r>
            <a:r>
              <a:rPr lang="ar-EG" sz="4000" dirty="0" smtClean="0"/>
              <a:t>قدرة التلميذ على استخدام خبرات ومعلومات سابقة في توقع ظهور ظاهرة ما. ومن ثم يعتمد التنبؤ على صحة وسلامة الملاحظة والقياس والاستنتاج المرتبطة بهم . </a:t>
            </a:r>
          </a:p>
          <a:p>
            <a:pPr algn="justLow">
              <a:buNone/>
            </a:pPr>
            <a:r>
              <a:rPr lang="ar-EG" sz="4800" b="1" dirty="0" smtClean="0">
                <a:solidFill>
                  <a:srgbClr val="FF0000"/>
                </a:solidFill>
              </a:rPr>
              <a:t>  مثل: </a:t>
            </a:r>
          </a:p>
          <a:p>
            <a:pPr algn="justLow">
              <a:buNone/>
            </a:pPr>
            <a:r>
              <a:rPr lang="ar-EG" sz="4000" dirty="0" smtClean="0"/>
              <a:t>  التنبؤ بما يحدث لقطعة من الحديد عند تركها في مكان رطب بدون طلاء في ضوء ما لديه من معلومات عن الأكسدة . </a:t>
            </a:r>
            <a:endParaRPr lang="ar-EG"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214290"/>
            <a:ext cx="8643998" cy="6286544"/>
          </a:xfrm>
        </p:spPr>
        <p:txBody>
          <a:bodyPr>
            <a:normAutofit lnSpcReduction="10000"/>
          </a:bodyPr>
          <a:lstStyle/>
          <a:p>
            <a:pPr>
              <a:buNone/>
            </a:pPr>
            <a:r>
              <a:rPr lang="ar-EG"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 الاستنتاج: </a:t>
            </a:r>
            <a:endPar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justLow">
              <a:buNone/>
            </a:pPr>
            <a:r>
              <a:rPr lang="ar-EG" sz="3600" dirty="0" smtClean="0"/>
              <a:t>  قدرة التلميذ على التوصل إلى نتائج معينة على أساس من الأدلة والحقائق والملاحظات والخبرات السابقة .ويعتبر الاستنتاج تفسير لمجموعة من الملاحظات المتشابهة ، </a:t>
            </a:r>
          </a:p>
          <a:p>
            <a:pPr algn="justLow">
              <a:buNone/>
            </a:pPr>
            <a:r>
              <a:rPr lang="ar-EG" sz="3600" b="1" dirty="0" smtClean="0">
                <a:solidFill>
                  <a:srgbClr val="FF0000"/>
                </a:solidFill>
              </a:rPr>
              <a:t>  مثل : </a:t>
            </a:r>
          </a:p>
          <a:p>
            <a:pPr algn="justLow">
              <a:buFontTx/>
              <a:buChar char="-"/>
            </a:pPr>
            <a:r>
              <a:rPr lang="ar-EG" sz="3200" dirty="0" smtClean="0"/>
              <a:t>إذا لاحظنا الحديد يتمدد بالحرارة وينكمش بالبرودة وأن النحاس يتمدد بالحرارة وينكمش بالبرودة ، نستنتج أن المعادن تتمدد بالحرارة وتنكمش بالبرودة . </a:t>
            </a:r>
          </a:p>
          <a:p>
            <a:pPr algn="justLow">
              <a:buNone/>
            </a:pPr>
            <a:endParaRPr lang="ar-EG" sz="3600" dirty="0" smtClean="0"/>
          </a:p>
          <a:p>
            <a:pPr algn="justLow">
              <a:buNone/>
            </a:pPr>
            <a:r>
              <a:rPr lang="ar-EG" sz="3600" dirty="0" smtClean="0"/>
              <a:t>و يختلف الاستنتاج من شخص إلى آخر حسب خبراته وقدراته السابقة وهو معرض للتغير عند ظهور دليل جديد . </a:t>
            </a:r>
            <a:endParaRPr lang="ar-EG"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p:cTn id="3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285728"/>
            <a:ext cx="8643998" cy="6286544"/>
          </a:xfrm>
        </p:spPr>
        <p:txBody>
          <a:bodyPr>
            <a:normAutofit/>
          </a:bodyPr>
          <a:lstStyle/>
          <a:p>
            <a:pPr>
              <a:buNone/>
            </a:pPr>
            <a:r>
              <a:rPr lang="ar-EG"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7) استخدام علاقات الزمان والمكان: </a:t>
            </a:r>
          </a:p>
          <a:p>
            <a:pPr algn="justLow">
              <a:buNone/>
            </a:pPr>
            <a:r>
              <a:rPr lang="ar-EG" sz="4800" b="1" dirty="0" smtClean="0">
                <a:solidFill>
                  <a:srgbClr val="3616F6"/>
                </a:solidFill>
              </a:rPr>
              <a:t> </a:t>
            </a:r>
            <a:r>
              <a:rPr lang="ar-EG" sz="4000" dirty="0" smtClean="0"/>
              <a:t>قدرة التلميذ على وصف العلاقات المكانية والأحداث وتغييرها مع الزمن . </a:t>
            </a:r>
          </a:p>
          <a:p>
            <a:pPr algn="justLow">
              <a:buNone/>
            </a:pPr>
            <a:endParaRPr lang="ar-EG" sz="4000" dirty="0" smtClean="0">
              <a:solidFill>
                <a:srgbClr val="3616F6"/>
              </a:solidFill>
            </a:endParaRPr>
          </a:p>
          <a:p>
            <a:pPr>
              <a:buNone/>
            </a:pPr>
            <a:r>
              <a:rPr lang="ar-EG"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8) استخدام الأرقام : </a:t>
            </a:r>
          </a:p>
          <a:p>
            <a:pPr algn="justLow">
              <a:buNone/>
            </a:pPr>
            <a:r>
              <a:rPr lang="ar-EG" sz="4000" dirty="0" smtClean="0"/>
              <a:t> قدرة التلميذ على استخدام الأرقام الرياضية للتعبير عن ملاحظة أو علاقة معينة . </a:t>
            </a:r>
            <a:endParaRPr lang="en-US" sz="4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1500174"/>
            <a:ext cx="8572560" cy="5572164"/>
          </a:xfrm>
        </p:spPr>
        <p:txBody>
          <a:bodyPr>
            <a:noAutofit/>
          </a:bodyPr>
          <a:lstStyle/>
          <a:p>
            <a:pPr algn="justLow">
              <a:buNone/>
            </a:pPr>
            <a:r>
              <a:rPr lang="ar-EG" sz="4000" dirty="0" smtClean="0"/>
              <a:t>عمليات متقدمة وأعلى مستوى من العمليات الأساسية لذلك يحتاج تعلمها إلى نضج عقلي وخبرة أكبر .ومن ثم تستخدم لتنظيم محتوى مناهج العلوم في الصفوف الأعلى (الخامس ، السادس الابتدائي – الأول ، الثاني ،الثالث الإعدادي).</a:t>
            </a:r>
          </a:p>
          <a:p>
            <a:pPr algn="justLow">
              <a:buNone/>
            </a:pPr>
            <a:r>
              <a:rPr lang="ar-EG" sz="4000" dirty="0" smtClean="0"/>
              <a:t>   وتتطلب استخدام هذه العمليات إتقان عمليات العلم الأساسية . </a:t>
            </a:r>
            <a:endParaRPr lang="en-US" sz="4000" dirty="0" smtClean="0"/>
          </a:p>
        </p:txBody>
      </p:sp>
      <p:sp>
        <p:nvSpPr>
          <p:cNvPr id="2" name="عنوان 1"/>
          <p:cNvSpPr>
            <a:spLocks noGrp="1"/>
          </p:cNvSpPr>
          <p:nvPr>
            <p:ph type="title"/>
          </p:nvPr>
        </p:nvSpPr>
        <p:spPr>
          <a:xfrm>
            <a:off x="357158" y="142852"/>
            <a:ext cx="8501122" cy="1214446"/>
          </a:xfrm>
        </p:spPr>
        <p:style>
          <a:lnRef idx="1">
            <a:schemeClr val="accent2"/>
          </a:lnRef>
          <a:fillRef idx="2">
            <a:schemeClr val="accent2"/>
          </a:fillRef>
          <a:effectRef idx="1">
            <a:schemeClr val="accent2"/>
          </a:effectRef>
          <a:fontRef idx="minor">
            <a:schemeClr val="dk1"/>
          </a:fontRef>
        </p:style>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r>
              <a:rPr lang="ar-EG" sz="6600" cap="all" dirty="0" smtClean="0">
                <a:ln>
                  <a:solidFill>
                    <a:srgbClr val="2007B9"/>
                  </a:solidFill>
                </a:ln>
                <a:solidFill>
                  <a:srgbClr val="0000FF"/>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ثانيا : عمليات العلم التكاملية:</a:t>
            </a:r>
            <a:endParaRPr lang="ar-EG" sz="6600" cap="all" dirty="0">
              <a:ln>
                <a:solidFill>
                  <a:srgbClr val="2007B9"/>
                </a:solidFill>
              </a:ln>
              <a:solidFill>
                <a:srgbClr val="0000FF"/>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2"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Scale>
                                      <p:cBhvr>
                                        <p:cTn id="16"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3">
                                            <p:txEl>
                                              <p:pRg st="0" end="0"/>
                                            </p:txEl>
                                          </p:spTgt>
                                        </p:tgtEl>
                                        <p:attrNameLst>
                                          <p:attrName>ppt_x</p:attrName>
                                          <p:attrName>ppt_y</p:attrName>
                                        </p:attrNameLst>
                                      </p:cBhvr>
                                    </p:animMotion>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2"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Scale>
                                      <p:cBhvr>
                                        <p:cTn id="23"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3">
                                            <p:txEl>
                                              <p:pRg st="1" end="1"/>
                                            </p:txEl>
                                          </p:spTgt>
                                        </p:tgtEl>
                                        <p:attrNameLst>
                                          <p:attrName>ppt_x</p:attrName>
                                          <p:attrName>ppt_y</p:attrName>
                                        </p:attrNameLst>
                                      </p:cBhvr>
                                    </p:animMotion>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85728"/>
            <a:ext cx="8401080" cy="6000792"/>
          </a:xfrm>
        </p:spPr>
        <p:txBody>
          <a:bodyPr>
            <a:noAutofit/>
          </a:bodyPr>
          <a:lstStyle/>
          <a:p>
            <a:pPr algn="justLow">
              <a:buNone/>
            </a:pPr>
            <a:r>
              <a:rPr lang="ar-EG" sz="5400" b="1" dirty="0" smtClean="0">
                <a:ln w="19050">
                  <a:solidFill>
                    <a:schemeClr val="tx2">
                      <a:tint val="1000"/>
                    </a:schemeClr>
                  </a:solidFill>
                  <a:prstDash val="solid"/>
                </a:ln>
                <a:solidFill>
                  <a:srgbClr val="009900"/>
                </a:solidFill>
                <a:effectLst>
                  <a:outerShdw blurRad="50000" dist="50800" dir="7500000" algn="tl">
                    <a:srgbClr val="000000">
                      <a:shade val="5000"/>
                      <a:alpha val="35000"/>
                    </a:srgbClr>
                  </a:outerShdw>
                </a:effectLst>
              </a:rPr>
              <a:t>1) التحكم في المتغيرات : </a:t>
            </a:r>
          </a:p>
          <a:p>
            <a:pPr algn="justLow">
              <a:buNone/>
            </a:pPr>
            <a:r>
              <a:rPr lang="ar-EG" sz="4000" dirty="0" smtClean="0"/>
              <a:t> قدرة التلميذ على التحكم في المتغيرات التي تؤثر في حدوث ظاهرة معينة مما يؤدي إلى اكتشاف علاقات السبب والنتيجة . </a:t>
            </a:r>
          </a:p>
          <a:p>
            <a:pPr algn="justLow">
              <a:buNone/>
            </a:pPr>
            <a:r>
              <a:rPr lang="ar-EG" sz="4000" dirty="0" smtClean="0"/>
              <a:t>  وتوجد عدة متغيرات منها( المستقل – التابع – الدخيل ).</a:t>
            </a:r>
          </a:p>
          <a:p>
            <a:pPr algn="justLow">
              <a:buNone/>
            </a:pPr>
            <a:r>
              <a:rPr lang="ar-EG" sz="4000" dirty="0" smtClean="0"/>
              <a:t>  لذلك لابد أن يتدرب التلميذ على كيفية تحديد هذه المتغيرات والتحكم فيها لمعرفة العلاقة بين السبب والنتيجة وتفسيره . </a:t>
            </a:r>
            <a:endParaRPr lang="ar-EG"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1000" fill="hold"/>
                                        <p:tgtEl>
                                          <p:spTgt spid="2">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1000" fill="hold"/>
                                        <p:tgtEl>
                                          <p:spTgt spid="2">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52"/>
            <a:ext cx="8572560" cy="1071570"/>
          </a:xfrm>
        </p:spPr>
        <p:style>
          <a:lnRef idx="3">
            <a:schemeClr val="lt1"/>
          </a:lnRef>
          <a:fillRef idx="1">
            <a:schemeClr val="accent4"/>
          </a:fillRef>
          <a:effectRef idx="1">
            <a:schemeClr val="accent4"/>
          </a:effectRef>
          <a:fontRef idx="minor">
            <a:schemeClr val="lt1"/>
          </a:fontRef>
        </p:style>
        <p:txBody>
          <a:bodyPr>
            <a:noAutofit/>
          </a:bodyPr>
          <a:lstStyle/>
          <a:p>
            <a:pPr algn="r"/>
            <a:r>
              <a:rPr lang="ar-EG" sz="5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محاولات تحسين منهج المواد المنفصلة</a:t>
            </a:r>
            <a:endParaRPr lang="ar-EG" sz="5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عنصر نائب للمحتوى 2"/>
          <p:cNvSpPr>
            <a:spLocks noGrp="1"/>
          </p:cNvSpPr>
          <p:nvPr>
            <p:ph idx="1"/>
          </p:nvPr>
        </p:nvSpPr>
        <p:spPr>
          <a:xfrm>
            <a:off x="285720" y="1428736"/>
            <a:ext cx="8572560" cy="5214974"/>
          </a:xfrm>
        </p:spPr>
        <p:style>
          <a:lnRef idx="1">
            <a:schemeClr val="accent2"/>
          </a:lnRef>
          <a:fillRef idx="2">
            <a:schemeClr val="accent2"/>
          </a:fillRef>
          <a:effectRef idx="1">
            <a:schemeClr val="accent2"/>
          </a:effectRef>
          <a:fontRef idx="minor">
            <a:schemeClr val="dk1"/>
          </a:fontRef>
        </p:style>
        <p:txBody>
          <a:bodyPr>
            <a:noAutofit/>
          </a:bodyPr>
          <a:lstStyle/>
          <a:p>
            <a:pPr algn="justLow">
              <a:buNone/>
            </a:pPr>
            <a:r>
              <a:rPr lang="ar-EG" sz="4400" b="1" dirty="0" smtClean="0">
                <a:solidFill>
                  <a:srgbClr val="C00000"/>
                </a:solidFill>
              </a:rPr>
              <a:t>أولا : أسلوب الربط : </a:t>
            </a:r>
          </a:p>
          <a:p>
            <a:pPr algn="justLow">
              <a:buNone/>
            </a:pPr>
            <a:r>
              <a:rPr lang="ar-EG" sz="4000" dirty="0" smtClean="0"/>
              <a:t>  إظهار العلاقات التي تتوافر بين مادتين أو أكثر من المواد الدراسية سواء تنتمي لنفس المجال أو مجالات مختلفة ، وله عدة أشكال: </a:t>
            </a:r>
          </a:p>
          <a:p>
            <a:pPr algn="justLow">
              <a:buNone/>
            </a:pPr>
            <a:r>
              <a:rPr lang="ar-EG" sz="4000" b="1" dirty="0" smtClean="0">
                <a:solidFill>
                  <a:srgbClr val="0000FF"/>
                </a:solidFill>
              </a:rPr>
              <a:t>  - الربط العرضي : </a:t>
            </a:r>
          </a:p>
          <a:p>
            <a:pPr algn="justLow">
              <a:buNone/>
            </a:pPr>
            <a:r>
              <a:rPr lang="ar-EG" sz="4000" dirty="0" smtClean="0"/>
              <a:t>   ربط عشوائي غير منظم يقوم </a:t>
            </a:r>
            <a:r>
              <a:rPr lang="ar-EG" sz="4000" dirty="0" err="1" smtClean="0"/>
              <a:t>به</a:t>
            </a:r>
            <a:r>
              <a:rPr lang="ar-EG" sz="4000" dirty="0" smtClean="0"/>
              <a:t> المدرس وقتما يشاء دون إعداد مسبق لمحاولة إبراز هذه العلاقات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500" fill="hold"/>
                                        <p:tgtEl>
                                          <p:spTgt spid="3">
                                            <p:bg/>
                                          </p:spTgt>
                                        </p:tgtEl>
                                        <p:attrNameLst>
                                          <p:attrName>ppt_w</p:attrName>
                                        </p:attrNameLst>
                                      </p:cBhvr>
                                      <p:tavLst>
                                        <p:tav tm="0">
                                          <p:val>
                                            <p:strVal val="#ppt_w*0.05"/>
                                          </p:val>
                                        </p:tav>
                                        <p:tav tm="100000">
                                          <p:val>
                                            <p:strVal val="#ppt_w"/>
                                          </p:val>
                                        </p:tav>
                                      </p:tavLst>
                                    </p:anim>
                                    <p:anim calcmode="lin" valueType="num">
                                      <p:cBhvr>
                                        <p:cTn id="16" dur="500" fill="hold"/>
                                        <p:tgtEl>
                                          <p:spTgt spid="3">
                                            <p:bg/>
                                          </p:spTgt>
                                        </p:tgtEl>
                                        <p:attrNameLst>
                                          <p:attrName>ppt_h</p:attrName>
                                        </p:attrNameLst>
                                      </p:cBhvr>
                                      <p:tavLst>
                                        <p:tav tm="0">
                                          <p:val>
                                            <p:strVal val="#ppt_h"/>
                                          </p:val>
                                        </p:tav>
                                        <p:tav tm="100000">
                                          <p:val>
                                            <p:strVal val="#ppt_h"/>
                                          </p:val>
                                        </p:tav>
                                      </p:tavLst>
                                    </p:anim>
                                    <p:anim calcmode="lin" valueType="num">
                                      <p:cBhvr>
                                        <p:cTn id="17" dur="500" fill="hold"/>
                                        <p:tgtEl>
                                          <p:spTgt spid="3">
                                            <p:bg/>
                                          </p:spTgt>
                                        </p:tgtEl>
                                        <p:attrNameLst>
                                          <p:attrName>ppt_x</p:attrName>
                                        </p:attrNameLst>
                                      </p:cBhvr>
                                      <p:tavLst>
                                        <p:tav tm="0">
                                          <p:val>
                                            <p:strVal val="#ppt_x-.2"/>
                                          </p:val>
                                        </p:tav>
                                        <p:tav tm="100000">
                                          <p:val>
                                            <p:strVal val="#ppt_x"/>
                                          </p:val>
                                        </p:tav>
                                      </p:tavLst>
                                    </p:anim>
                                    <p:anim calcmode="lin" valueType="num">
                                      <p:cBhvr>
                                        <p:cTn id="18" dur="500" fill="hold"/>
                                        <p:tgtEl>
                                          <p:spTgt spid="3">
                                            <p:bg/>
                                          </p:spTgt>
                                        </p:tgtEl>
                                        <p:attrNameLst>
                                          <p:attrName>ppt_y</p:attrName>
                                        </p:attrNameLst>
                                      </p:cBhvr>
                                      <p:tavLst>
                                        <p:tav tm="0">
                                          <p:val>
                                            <p:strVal val="#ppt_y"/>
                                          </p:val>
                                        </p:tav>
                                        <p:tav tm="100000">
                                          <p:val>
                                            <p:strVal val="#ppt_y"/>
                                          </p:val>
                                        </p:tav>
                                      </p:tavLst>
                                    </p:anim>
                                    <p:animEffect transition="in" filter="fade">
                                      <p:cBhvr>
                                        <p:cTn id="19" dur="500"/>
                                        <p:tgtEl>
                                          <p:spTgt spid="3">
                                            <p:bg/>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 calcmode="lin" valueType="num">
                                      <p:cBhvr>
                                        <p:cTn id="42"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grpId="0"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calcmode="lin" valueType="num">
                                      <p:cBhvr>
                                        <p:cTn id="51"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52"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3"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54"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5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4"/>
            <a:ext cx="8401080" cy="6000792"/>
          </a:xfrm>
        </p:spPr>
        <p:txBody>
          <a:bodyPr>
            <a:noAutofit/>
          </a:bodyPr>
          <a:lstStyle/>
          <a:p>
            <a:pPr algn="justLow">
              <a:buNone/>
            </a:pPr>
            <a:r>
              <a:rPr lang="ar-EG" sz="5400" b="1" dirty="0" smtClean="0">
                <a:ln w="19050">
                  <a:solidFill>
                    <a:schemeClr val="tx2">
                      <a:tint val="1000"/>
                    </a:schemeClr>
                  </a:solidFill>
                  <a:prstDash val="solid"/>
                </a:ln>
                <a:solidFill>
                  <a:srgbClr val="009900"/>
                </a:solidFill>
                <a:effectLst>
                  <a:outerShdw blurRad="50000" dist="50800" dir="7500000" algn="tl">
                    <a:srgbClr val="000000">
                      <a:shade val="5000"/>
                      <a:alpha val="35000"/>
                    </a:srgbClr>
                  </a:outerShdw>
                </a:effectLst>
              </a:rPr>
              <a:t>2) تفسير البيانات : </a:t>
            </a:r>
          </a:p>
          <a:p>
            <a:pPr algn="justLow">
              <a:buNone/>
            </a:pPr>
            <a:r>
              <a:rPr lang="ar-EG" sz="3600" dirty="0" smtClean="0"/>
              <a:t> قدرة التلميذ على التوصل إلى تفسير مجموعة من البيانات بما يؤدي إلى تعميم . </a:t>
            </a:r>
          </a:p>
          <a:p>
            <a:pPr algn="justLow">
              <a:buNone/>
            </a:pPr>
            <a:r>
              <a:rPr lang="ar-EG" sz="3600" dirty="0" smtClean="0"/>
              <a:t>ولا يتحقق التفسير ما لم نربط بين الظاهرة وبين متغيرات أخرى تتعلق </a:t>
            </a:r>
            <a:r>
              <a:rPr lang="ar-EG" sz="3600" dirty="0" err="1" smtClean="0"/>
              <a:t>بها</a:t>
            </a:r>
            <a:r>
              <a:rPr lang="ar-EG" sz="3600" dirty="0" smtClean="0"/>
              <a:t> وتكون مسئولة عن حدوثها. </a:t>
            </a:r>
          </a:p>
          <a:p>
            <a:pPr algn="justLow">
              <a:buNone/>
            </a:pPr>
            <a:r>
              <a:rPr lang="ar-EG" sz="3600" b="1" dirty="0" smtClean="0">
                <a:solidFill>
                  <a:srgbClr val="FF0000"/>
                </a:solidFill>
              </a:rPr>
              <a:t>فمثلا : </a:t>
            </a:r>
          </a:p>
          <a:p>
            <a:pPr algn="justLow">
              <a:buNone/>
            </a:pPr>
            <a:r>
              <a:rPr lang="ar-EG" sz="3600" dirty="0" smtClean="0"/>
              <a:t>لا يمكن تفسير عملية تمدد المعادن بالحرارة إلا إذا عرفنا العلاقة التي تربط بين الحرارة وحركة الجزيئات . </a:t>
            </a:r>
          </a:p>
          <a:p>
            <a:pPr algn="justLow">
              <a:buNone/>
            </a:pPr>
            <a:r>
              <a:rPr lang="ar-EG" sz="3600" dirty="0" smtClean="0"/>
              <a:t>والجدير بالذكر أن العلم لا يقف عند حد التفسير للظواهر فقط ولكن يمتد إلى الوصول إلى تعميمات ونظريات تفيد في تفسير ظواهر أكثر شمولا .</a:t>
            </a:r>
            <a:endParaRPr lang="ar-EG"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2">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2">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2">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285728"/>
            <a:ext cx="8572560" cy="6143668"/>
          </a:xfrm>
        </p:spPr>
        <p:txBody>
          <a:bodyPr>
            <a:noAutofit/>
          </a:bodyPr>
          <a:lstStyle/>
          <a:p>
            <a:pPr algn="justLow">
              <a:buNone/>
            </a:pPr>
            <a:r>
              <a:rPr lang="ar-EG" sz="5400" b="1" dirty="0" smtClean="0">
                <a:ln w="19050">
                  <a:solidFill>
                    <a:schemeClr val="tx2">
                      <a:tint val="1000"/>
                    </a:schemeClr>
                  </a:solidFill>
                  <a:prstDash val="solid"/>
                </a:ln>
                <a:solidFill>
                  <a:srgbClr val="009900"/>
                </a:solidFill>
                <a:effectLst>
                  <a:outerShdw blurRad="50000" dist="50800" dir="7500000" algn="tl">
                    <a:srgbClr val="000000">
                      <a:shade val="5000"/>
                      <a:alpha val="35000"/>
                    </a:srgbClr>
                  </a:outerShdw>
                </a:effectLst>
              </a:rPr>
              <a:t>3) فرض الفروض: </a:t>
            </a:r>
          </a:p>
          <a:p>
            <a:pPr algn="justLow">
              <a:buNone/>
            </a:pPr>
            <a:r>
              <a:rPr lang="ar-EG" sz="3600" dirty="0" smtClean="0"/>
              <a:t>  قدرة التلميذ على صياغة فروض من مجموعة من الملاحظات أو البيانات أو المعلومات . </a:t>
            </a:r>
          </a:p>
          <a:p>
            <a:pPr algn="justLow">
              <a:buNone/>
            </a:pPr>
            <a:r>
              <a:rPr lang="ar-EG" sz="3600" dirty="0" smtClean="0"/>
              <a:t> والفرض عبارة عن إجابة محتملة لسؤال ما أو حل محتمل لمشكلة ما، لذلك لابد من صياغته بطريقة يمكن </a:t>
            </a:r>
            <a:r>
              <a:rPr lang="ar-EG" sz="3600" dirty="0" err="1" smtClean="0"/>
              <a:t>بها</a:t>
            </a:r>
            <a:r>
              <a:rPr lang="ar-EG" sz="3600" dirty="0" smtClean="0"/>
              <a:t> اختبار صحته عن طريق الملاحظة أو التجربة أو القياس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85728"/>
            <a:ext cx="8401080" cy="6000792"/>
          </a:xfrm>
        </p:spPr>
        <p:txBody>
          <a:bodyPr>
            <a:noAutofit/>
          </a:bodyPr>
          <a:lstStyle/>
          <a:p>
            <a:pPr algn="justLow">
              <a:buNone/>
            </a:pPr>
            <a:r>
              <a:rPr lang="ar-EG" sz="5400" b="1" dirty="0" smtClean="0">
                <a:ln w="19050">
                  <a:solidFill>
                    <a:schemeClr val="tx2">
                      <a:tint val="1000"/>
                    </a:schemeClr>
                  </a:solidFill>
                  <a:prstDash val="solid"/>
                </a:ln>
                <a:solidFill>
                  <a:srgbClr val="009900"/>
                </a:solidFill>
                <a:effectLst>
                  <a:outerShdw blurRad="50000" dist="50800" dir="7500000" algn="tl">
                    <a:srgbClr val="000000">
                      <a:shade val="5000"/>
                      <a:alpha val="35000"/>
                    </a:srgbClr>
                  </a:outerShdw>
                </a:effectLst>
              </a:rPr>
              <a:t>4) التعريف الإجرائي :</a:t>
            </a:r>
          </a:p>
          <a:p>
            <a:pPr algn="justLow">
              <a:buNone/>
            </a:pPr>
            <a:r>
              <a:rPr lang="ar-EG" sz="4000" b="1" dirty="0" smtClean="0"/>
              <a:t>  </a:t>
            </a:r>
            <a:r>
              <a:rPr lang="ar-EG" sz="3200" dirty="0" smtClean="0"/>
              <a:t>قدرة التلميذ على الاستعمال الدقيق للمصطلحات ، وتقديم لها تعريف دقيقا قائم على الملاحظة والخبرة . </a:t>
            </a:r>
          </a:p>
          <a:p>
            <a:pPr algn="justLow">
              <a:buNone/>
            </a:pPr>
            <a:r>
              <a:rPr lang="ar-EG" sz="3200" dirty="0" smtClean="0"/>
              <a:t>  ومن ثم يختلف من شخص لآخر حسب اختلاف الملاحظة والخبرة، كذلك قد يتغير التعريف الإجرائي مع الشخص نفسه مع تغير خبرته عبر الزمن . </a:t>
            </a:r>
          </a:p>
          <a:p>
            <a:pPr algn="justLow">
              <a:buNone/>
            </a:pPr>
            <a:endParaRPr lang="ar-EG" sz="3200" b="1" dirty="0" smtClean="0"/>
          </a:p>
          <a:p>
            <a:pPr algn="justLow">
              <a:buNone/>
            </a:pPr>
            <a:r>
              <a:rPr lang="ar-EG" sz="3200" b="1" dirty="0" smtClean="0">
                <a:solidFill>
                  <a:srgbClr val="0000FF"/>
                </a:solidFill>
              </a:rPr>
              <a:t>أما التعريف النظري فهو المأخوذ من الكتب والقواميس . </a:t>
            </a:r>
            <a:endParaRPr lang="ar-EG" sz="4000" b="1"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500" fill="hold"/>
                                        <p:tgtEl>
                                          <p:spTgt spid="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500" fill="hold"/>
                                        <p:tgtEl>
                                          <p:spTgt spid="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71414"/>
            <a:ext cx="8643998" cy="6000792"/>
          </a:xfrm>
        </p:spPr>
        <p:txBody>
          <a:bodyPr>
            <a:noAutofit/>
          </a:bodyPr>
          <a:lstStyle/>
          <a:p>
            <a:pPr algn="justLow">
              <a:buNone/>
            </a:pPr>
            <a:r>
              <a:rPr lang="ar-EG" sz="5400" b="1" dirty="0" smtClean="0">
                <a:ln w="19050">
                  <a:solidFill>
                    <a:schemeClr val="tx2">
                      <a:tint val="1000"/>
                    </a:schemeClr>
                  </a:solidFill>
                  <a:prstDash val="solid"/>
                </a:ln>
                <a:solidFill>
                  <a:srgbClr val="009900"/>
                </a:solidFill>
                <a:effectLst>
                  <a:outerShdw blurRad="50000" dist="50800" dir="7500000" algn="tl">
                    <a:srgbClr val="000000">
                      <a:shade val="5000"/>
                      <a:alpha val="35000"/>
                    </a:srgbClr>
                  </a:outerShdw>
                </a:effectLst>
              </a:rPr>
              <a:t>5) التجريب :</a:t>
            </a:r>
          </a:p>
          <a:p>
            <a:pPr algn="justLow">
              <a:buNone/>
            </a:pPr>
            <a:r>
              <a:rPr lang="ar-EG" sz="4000" dirty="0" smtClean="0"/>
              <a:t> </a:t>
            </a:r>
            <a:r>
              <a:rPr lang="ar-EG" sz="3600" dirty="0" smtClean="0"/>
              <a:t>لم يصل العلماء في العلم لأي اختراعات أو اكتشافات إلا عن طريق التجريب . والتجريب هو قدرة التلميذ على إجراء التجارب معتمدا في ذلك على إتقان عمليات العلم الأساسية والتكاملية . </a:t>
            </a:r>
          </a:p>
          <a:p>
            <a:pPr algn="justLow">
              <a:buNone/>
            </a:pPr>
            <a:r>
              <a:rPr lang="ar-EG" sz="3600" b="1" i="1" dirty="0" smtClean="0">
                <a:solidFill>
                  <a:srgbClr val="0000FF"/>
                </a:solidFill>
              </a:rPr>
              <a:t>وعند ممارسة التلميذ لمهارة التجريب لابد أن يكون : </a:t>
            </a:r>
          </a:p>
          <a:p>
            <a:pPr algn="justLow">
              <a:buFont typeface="Wingdings" pitchFamily="2" charset="2"/>
              <a:buChar char="§"/>
            </a:pPr>
            <a:r>
              <a:rPr lang="ar-EG" sz="3200" dirty="0" smtClean="0"/>
              <a:t>الهدف من التجربة واضح له . </a:t>
            </a:r>
          </a:p>
          <a:p>
            <a:pPr algn="justLow">
              <a:buFont typeface="Wingdings" pitchFamily="2" charset="2"/>
              <a:buChar char="§"/>
            </a:pPr>
            <a:r>
              <a:rPr lang="ar-EG" sz="3200" dirty="0" smtClean="0"/>
              <a:t> تعليمات التجربة واضحة له . </a:t>
            </a:r>
          </a:p>
          <a:p>
            <a:pPr algn="justLow">
              <a:buFont typeface="Wingdings" pitchFamily="2" charset="2"/>
              <a:buChar char="§"/>
            </a:pPr>
            <a:r>
              <a:rPr lang="ar-EG" sz="3200" dirty="0" smtClean="0"/>
              <a:t>خطوات التجربة محددة ومكتوبة أمامه . </a:t>
            </a:r>
          </a:p>
          <a:p>
            <a:pPr algn="justLow">
              <a:buFont typeface="Wingdings" pitchFamily="2" charset="2"/>
              <a:buChar char="§"/>
            </a:pPr>
            <a:r>
              <a:rPr lang="ar-EG" sz="3200" dirty="0" smtClean="0"/>
              <a:t>ملما باحتياطات الأمان بالمعمل وقادر على استخدام الأدوات . </a:t>
            </a:r>
          </a:p>
          <a:p>
            <a:pPr algn="justLow">
              <a:buFont typeface="Wingdings" pitchFamily="2" charset="2"/>
              <a:buChar char="§"/>
            </a:pPr>
            <a:r>
              <a:rPr lang="ar-EG" sz="3200" dirty="0" smtClean="0"/>
              <a:t>قادر على التوصل إلى نتائج . </a:t>
            </a:r>
          </a:p>
          <a:p>
            <a:pPr algn="justLow">
              <a:buNone/>
            </a:pPr>
            <a:endParaRPr lang="ar-EG"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5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calcmode="lin" valueType="num">
                                      <p:cBhvr>
                                        <p:cTn id="42" dur="5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p:cTn id="49" dur="5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2">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 calcmode="lin" valueType="num">
                                      <p:cBhvr>
                                        <p:cTn id="56" dur="500" fill="hold"/>
                                        <p:tgtEl>
                                          <p:spTgt spid="2">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2">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85728"/>
            <a:ext cx="8401080" cy="6000792"/>
          </a:xfrm>
        </p:spPr>
        <p:txBody>
          <a:bodyPr>
            <a:noAutofit/>
          </a:bodyPr>
          <a:lstStyle/>
          <a:p>
            <a:pPr algn="justLow">
              <a:buNone/>
            </a:pPr>
            <a:r>
              <a:rPr lang="ar-EG"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فوائد إجراء التلميذ للتجارب بنفسه : </a:t>
            </a:r>
          </a:p>
          <a:p>
            <a:pPr algn="justLow">
              <a:buFont typeface="Wingdings" pitchFamily="2" charset="2"/>
              <a:buChar char="v"/>
            </a:pPr>
            <a:r>
              <a:rPr lang="ar-EG" sz="4000" dirty="0" smtClean="0"/>
              <a:t> إتاحة فرص التعلم عن طريق العمل ، واكتساب المعرفة العلمية الواقعية بدلا من النظرية . </a:t>
            </a:r>
          </a:p>
          <a:p>
            <a:pPr algn="justLow">
              <a:buFont typeface="Wingdings" pitchFamily="2" charset="2"/>
              <a:buChar char="v"/>
            </a:pPr>
            <a:r>
              <a:rPr lang="ar-EG" sz="4000" dirty="0" smtClean="0"/>
              <a:t> بقاء أثر التعلم لفترة أطول . </a:t>
            </a:r>
          </a:p>
          <a:p>
            <a:pPr algn="justLow">
              <a:buFont typeface="Wingdings" pitchFamily="2" charset="2"/>
              <a:buChar char="v"/>
            </a:pPr>
            <a:r>
              <a:rPr lang="ar-EG" sz="4000" dirty="0" smtClean="0"/>
              <a:t> ممارسة مهارات عمليات العلم الأساسية والتكاملية . </a:t>
            </a:r>
          </a:p>
          <a:p>
            <a:pPr algn="justLow">
              <a:buFont typeface="Wingdings" pitchFamily="2" charset="2"/>
              <a:buChar char="v"/>
            </a:pPr>
            <a:r>
              <a:rPr lang="ar-EG" sz="4000" dirty="0" smtClean="0"/>
              <a:t> تنمية الثقة بالنفس لدى التلاميذ . </a:t>
            </a:r>
          </a:p>
          <a:p>
            <a:pPr algn="justLow">
              <a:buFont typeface="Wingdings" pitchFamily="2" charset="2"/>
              <a:buChar char="v"/>
            </a:pPr>
            <a:r>
              <a:rPr lang="ar-EG" sz="4000" dirty="0" smtClean="0"/>
              <a:t> تكوين اتجاهات ايجابية نحو المادة والعلم والعلماء. </a:t>
            </a:r>
          </a:p>
          <a:p>
            <a:pPr algn="justLow">
              <a:buFont typeface="Wingdings" pitchFamily="2" charset="2"/>
              <a:buChar char="v"/>
            </a:pPr>
            <a:endParaRPr lang="ar-EG"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 calcmode="lin" valueType="num">
                                      <p:cBhvr>
                                        <p:cTn id="43"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2">
                                            <p:txEl>
                                              <p:pRg st="4" end="4"/>
                                            </p:txEl>
                                          </p:spTgt>
                                        </p:tgtEl>
                                        <p:attrNameLst>
                                          <p:attrName>style.visibility</p:attrName>
                                        </p:attrNameLst>
                                      </p:cBhvr>
                                      <p:to>
                                        <p:strVal val="visible"/>
                                      </p:to>
                                    </p:set>
                                    <p:anim calcmode="lin" valueType="num">
                                      <p:cBhvr>
                                        <p:cTn id="55" dur="500" decel="50000" fill="hold">
                                          <p:stCondLst>
                                            <p:cond delay="0"/>
                                          </p:stCondLst>
                                        </p:cTn>
                                        <p:tgtEl>
                                          <p:spTgt spid="2">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2">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2">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2">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2">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2">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2">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2">
                                            <p:txEl>
                                              <p:pRg st="5" end="5"/>
                                            </p:txEl>
                                          </p:spTgt>
                                        </p:tgtEl>
                                        <p:attrNameLst>
                                          <p:attrName>style.visibility</p:attrName>
                                        </p:attrNameLst>
                                      </p:cBhvr>
                                      <p:to>
                                        <p:strVal val="visible"/>
                                      </p:to>
                                    </p:set>
                                    <p:anim calcmode="lin" valueType="num">
                                      <p:cBhvr>
                                        <p:cTn id="67" dur="500" decel="50000" fill="hold">
                                          <p:stCondLst>
                                            <p:cond delay="0"/>
                                          </p:stCondLst>
                                        </p:cTn>
                                        <p:tgtEl>
                                          <p:spTgt spid="2">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2">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2">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2">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2">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2">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2">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285728"/>
            <a:ext cx="8643998" cy="6000792"/>
          </a:xfrm>
        </p:spPr>
        <p:txBody>
          <a:bodyPr>
            <a:noAutofit/>
          </a:bodyPr>
          <a:lstStyle/>
          <a:p>
            <a:pPr algn="justLow">
              <a:buNone/>
            </a:pPr>
            <a:r>
              <a:rPr lang="ar-EG"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عيوب إجراء التلميذ للتجارب بنفسه : </a:t>
            </a:r>
          </a:p>
          <a:p>
            <a:pPr algn="justLow">
              <a:buFont typeface="Wingdings" pitchFamily="2" charset="2"/>
              <a:buChar char="v"/>
            </a:pPr>
            <a:r>
              <a:rPr lang="ar-EG" sz="4000" dirty="0" smtClean="0"/>
              <a:t> لا تصلح إذا كان عدد التلاميذ في الفصل الواحد كبير.</a:t>
            </a:r>
          </a:p>
          <a:p>
            <a:pPr algn="justLow">
              <a:buFont typeface="Wingdings" pitchFamily="2" charset="2"/>
              <a:buChar char="v"/>
            </a:pPr>
            <a:r>
              <a:rPr lang="ar-EG" sz="4000" dirty="0" smtClean="0"/>
              <a:t> قد يلجأ بعض التلاميذ إلى تلفيق النتائج. </a:t>
            </a:r>
          </a:p>
          <a:p>
            <a:pPr algn="justLow">
              <a:buFont typeface="Wingdings" pitchFamily="2" charset="2"/>
              <a:buChar char="v"/>
            </a:pPr>
            <a:r>
              <a:rPr lang="ar-EG" sz="4000" dirty="0" smtClean="0"/>
              <a:t> تحتاج إلى إمكانيات معملية كبيرة ( مكلف ). </a:t>
            </a:r>
          </a:p>
          <a:p>
            <a:pPr algn="justLow">
              <a:buFont typeface="Wingdings" pitchFamily="2" charset="2"/>
              <a:buChar char="v"/>
            </a:pPr>
            <a:r>
              <a:rPr lang="ar-EG" sz="4000" dirty="0" smtClean="0"/>
              <a:t> قد يظهر الفوضى وعدم النظام في المعمل . </a:t>
            </a:r>
          </a:p>
          <a:p>
            <a:pPr algn="justLow">
              <a:buFont typeface="Wingdings" pitchFamily="2" charset="2"/>
              <a:buChar char="v"/>
            </a:pPr>
            <a:r>
              <a:rPr lang="ar-EG" sz="4000" dirty="0" smtClean="0"/>
              <a:t> قد  يتعرض التلاميذ لأخطار استخدام بعض الأجهزة . </a:t>
            </a:r>
            <a:endParaRPr lang="ar-EG"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strips(downLeft)">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000240"/>
            <a:ext cx="8715436" cy="5357850"/>
          </a:xfrm>
        </p:spPr>
        <p:txBody>
          <a:bodyPr>
            <a:normAutofit/>
          </a:bodyPr>
          <a:lstStyle/>
          <a:p>
            <a:pPr algn="justLow">
              <a:buNone/>
            </a:pPr>
            <a:r>
              <a:rPr lang="ar-EG" sz="3600" dirty="0" smtClean="0"/>
              <a:t>1) جعل التلاميذ يمارسون عمليات عقلية عليا، والتي يمارسونها في حياتهم العملية ومواد دراسية أخرى . </a:t>
            </a:r>
          </a:p>
          <a:p>
            <a:pPr algn="justLow">
              <a:buNone/>
            </a:pPr>
            <a:r>
              <a:rPr lang="ar-EG" sz="3600" dirty="0" smtClean="0"/>
              <a:t>2) يجعل التلاميذ في حالة نشاط عقلي دائم حيث يجعلهم يصلون إلى المعرفة بأنفسهم . </a:t>
            </a:r>
          </a:p>
          <a:p>
            <a:pPr algn="justLow">
              <a:buNone/>
            </a:pPr>
            <a:r>
              <a:rPr lang="ar-EG" sz="3600" dirty="0" smtClean="0"/>
              <a:t>3) تنمية الاتجاهات العلمية مثل حب الاستطلاع والأمانة الفكرية والموضوعية والدقة . </a:t>
            </a:r>
          </a:p>
          <a:p>
            <a:pPr algn="justLow">
              <a:buNone/>
            </a:pPr>
            <a:r>
              <a:rPr lang="ar-EG" sz="3600" dirty="0" smtClean="0"/>
              <a:t>4) تنمية بعض الميول العلمية (قراءة الكتب ....)</a:t>
            </a:r>
            <a:endParaRPr lang="ar-EG" sz="3600" dirty="0"/>
          </a:p>
        </p:txBody>
      </p:sp>
      <p:sp>
        <p:nvSpPr>
          <p:cNvPr id="2" name="عنوان 1"/>
          <p:cNvSpPr>
            <a:spLocks noGrp="1"/>
          </p:cNvSpPr>
          <p:nvPr>
            <p:ph type="title"/>
          </p:nvPr>
        </p:nvSpPr>
        <p:spPr>
          <a:xfrm>
            <a:off x="357158" y="142852"/>
            <a:ext cx="8501122" cy="1571636"/>
          </a:xfrm>
        </p:spPr>
        <p:style>
          <a:lnRef idx="1">
            <a:schemeClr val="accent2"/>
          </a:lnRef>
          <a:fillRef idx="3">
            <a:schemeClr val="accent2"/>
          </a:fillRef>
          <a:effectRef idx="2">
            <a:schemeClr val="accent2"/>
          </a:effectRef>
          <a:fontRef idx="minor">
            <a:schemeClr val="lt1"/>
          </a:fontRef>
        </p:style>
        <p:txBody>
          <a:bodyPr>
            <a:noAutofit/>
          </a:bodyPr>
          <a:lstStyle/>
          <a:p>
            <a:pPr algn="ctr"/>
            <a:r>
              <a:rPr lang="ar-EG" sz="4800" b="1" dirty="0" smtClean="0">
                <a:solidFill>
                  <a:srgbClr val="FFFF00"/>
                </a:solidFill>
                <a:effectLst>
                  <a:glow rad="101600">
                    <a:schemeClr val="accent5">
                      <a:satMod val="175000"/>
                      <a:alpha val="40000"/>
                    </a:schemeClr>
                  </a:glow>
                  <a:outerShdw blurRad="31750" dist="25400" dir="5400000" algn="tl" rotWithShape="0">
                    <a:srgbClr val="000000">
                      <a:alpha val="25000"/>
                    </a:srgbClr>
                  </a:outerShdw>
                </a:effectLst>
              </a:rPr>
              <a:t>أهمية تنظيم محتوى مناهج العلوم المتكاملة باستخدام مدخل عمليات العلم  </a:t>
            </a:r>
            <a:endParaRPr lang="ar-EG" sz="4800" b="1" dirty="0">
              <a:solidFill>
                <a:srgbClr val="FFFF00"/>
              </a:solidFill>
              <a:effectLst>
                <a:glow rad="101600">
                  <a:schemeClr val="accent5">
                    <a:satMod val="175000"/>
                    <a:alpha val="40000"/>
                  </a:schemeClr>
                </a:glow>
                <a:outerShdw blurRad="31750" dist="25400" dir="5400000" algn="tl" rotWithShape="0">
                  <a:srgbClr val="000000">
                    <a:alpha val="2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500042"/>
            <a:ext cx="8429684" cy="5643602"/>
          </a:xfrm>
        </p:spPr>
        <p:txBody>
          <a:bodyPr>
            <a:normAutofit/>
          </a:bodyPr>
          <a:lstStyle/>
          <a:p>
            <a:pPr algn="justLow">
              <a:buNone/>
            </a:pPr>
            <a:r>
              <a:rPr lang="ar-EG" sz="4000" dirty="0" smtClean="0"/>
              <a:t>5) تنمية قدرات التفكير العلمي والناقد والإبداعي ، حيث يتدرب التلميذ على الملاحظة الدقيقة غير المتحيزة والاستنتاج الصحيح والتفسير المنطقي وإجراء التجارب .  </a:t>
            </a:r>
            <a:endParaRPr lang="ar-EG"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285728"/>
            <a:ext cx="8501122" cy="6215106"/>
          </a:xfrm>
        </p:spPr>
        <p:style>
          <a:lnRef idx="1">
            <a:schemeClr val="accent5"/>
          </a:lnRef>
          <a:fillRef idx="2">
            <a:schemeClr val="accent5"/>
          </a:fillRef>
          <a:effectRef idx="1">
            <a:schemeClr val="accent5"/>
          </a:effectRef>
          <a:fontRef idx="minor">
            <a:schemeClr val="dk1"/>
          </a:fontRef>
        </p:style>
        <p:txBody>
          <a:bodyPr>
            <a:normAutofit fontScale="92500"/>
          </a:bodyPr>
          <a:lstStyle/>
          <a:p>
            <a:pPr algn="justLow">
              <a:buNone/>
            </a:pPr>
            <a:r>
              <a:rPr lang="ar-EG" sz="5200" b="1" dirty="0" smtClean="0">
                <a:solidFill>
                  <a:srgbClr val="0000FF"/>
                </a:solidFill>
              </a:rPr>
              <a:t>  - الربط المنظم :</a:t>
            </a:r>
          </a:p>
          <a:p>
            <a:pPr algn="justLow">
              <a:buNone/>
            </a:pPr>
            <a:r>
              <a:rPr lang="ar-EG" sz="4400" b="1" dirty="0" smtClean="0">
                <a:solidFill>
                  <a:srgbClr val="7030A0"/>
                </a:solidFill>
              </a:rPr>
              <a:t>  </a:t>
            </a:r>
            <a:r>
              <a:rPr lang="ar-EG" sz="4000" b="1" dirty="0" smtClean="0">
                <a:solidFill>
                  <a:schemeClr val="tx1"/>
                </a:solidFill>
              </a:rPr>
              <a:t>ربط مقصود ومنظم ومخطط من قبل المعلمين ، ويكون بوسيلتين : </a:t>
            </a:r>
          </a:p>
          <a:p>
            <a:pPr algn="justLow">
              <a:buNone/>
            </a:pPr>
            <a:r>
              <a:rPr lang="ar-EG" sz="4000" b="1" dirty="0" smtClean="0">
                <a:solidFill>
                  <a:schemeClr val="tx1"/>
                </a:solidFill>
              </a:rPr>
              <a:t>   * ربط يدور حول موضوعات في أحد المواد ، حيث يبرز العلاقة بين المواد المختلفة حول هذا الموضوع.</a:t>
            </a:r>
          </a:p>
          <a:p>
            <a:pPr algn="justLow">
              <a:buNone/>
            </a:pPr>
            <a:r>
              <a:rPr lang="ar-EG" sz="4000" b="1" dirty="0" smtClean="0">
                <a:solidFill>
                  <a:schemeClr val="tx1"/>
                </a:solidFill>
              </a:rPr>
              <a:t>   * ربط يدور حول موضوعات عامة يحددها المعلمون   ويضعون الخطط اللازمة لدراستها مستخدمين المواد الدراسية المختلفة في صورة مترابطة . </a:t>
            </a:r>
          </a:p>
          <a:p>
            <a:pPr algn="justLow">
              <a:buNone/>
            </a:pPr>
            <a:r>
              <a:rPr lang="ar-EG" sz="3600" b="1" dirty="0" smtClean="0">
                <a:solidFill>
                  <a:schemeClr val="tx1"/>
                </a:solidFill>
              </a:rPr>
              <a:t>  </a:t>
            </a:r>
            <a:r>
              <a:rPr lang="ar-EG" sz="4400" b="1" dirty="0" smtClean="0">
                <a:solidFill>
                  <a:srgbClr val="7030A0"/>
                </a:solidFill>
              </a:rPr>
              <a:t>  </a:t>
            </a:r>
            <a:endParaRPr lang="ar-EG"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heckerboard(across)">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572560" cy="6115080"/>
          </a:xfrm>
        </p:spPr>
        <p:style>
          <a:lnRef idx="1">
            <a:schemeClr val="accent3"/>
          </a:lnRef>
          <a:fillRef idx="2">
            <a:schemeClr val="accent3"/>
          </a:fillRef>
          <a:effectRef idx="1">
            <a:schemeClr val="accent3"/>
          </a:effectRef>
          <a:fontRef idx="minor">
            <a:schemeClr val="dk1"/>
          </a:fontRef>
        </p:style>
        <p:txBody>
          <a:bodyPr>
            <a:noAutofit/>
          </a:bodyPr>
          <a:lstStyle/>
          <a:p>
            <a:pPr algn="justLow">
              <a:buNone/>
            </a:pPr>
            <a:r>
              <a:rPr lang="ar-EG" sz="5400" b="1" dirty="0" smtClean="0">
                <a:solidFill>
                  <a:srgbClr val="C00000"/>
                </a:solidFill>
              </a:rPr>
              <a:t>ثانيا – أسلوب الدمج :</a:t>
            </a:r>
          </a:p>
          <a:p>
            <a:pPr algn="justLow">
              <a:buNone/>
            </a:pPr>
            <a:r>
              <a:rPr lang="ar-EG" dirty="0" smtClean="0"/>
              <a:t>  </a:t>
            </a:r>
            <a:r>
              <a:rPr lang="ar-EG" sz="4000" dirty="0" smtClean="0"/>
              <a:t>ظهر هذا الأسلوب في صورة مسميات جديدة مثل : المواد الاجتماعية ، العلوم العامة . ومر هذا الأسلوب بمرحلتين : </a:t>
            </a:r>
          </a:p>
          <a:p>
            <a:pPr algn="justLow">
              <a:buNone/>
            </a:pPr>
            <a:r>
              <a:rPr lang="ar-EG" sz="4000" dirty="0" smtClean="0"/>
              <a:t> </a:t>
            </a:r>
            <a:r>
              <a:rPr lang="ar-EG" sz="4000" b="1" dirty="0" smtClean="0">
                <a:solidFill>
                  <a:srgbClr val="0000FF"/>
                </a:solidFill>
              </a:rPr>
              <a:t>1) </a:t>
            </a:r>
            <a:r>
              <a:rPr lang="ar-EG" sz="4000" dirty="0" smtClean="0"/>
              <a:t>مرحلة الدمج بين محتويات مجموعات متقاربة من المواد الدراسية . </a:t>
            </a:r>
          </a:p>
          <a:p>
            <a:pPr algn="justLow">
              <a:buNone/>
            </a:pPr>
            <a:r>
              <a:rPr lang="ar-EG" sz="4000" dirty="0" smtClean="0"/>
              <a:t> </a:t>
            </a:r>
            <a:r>
              <a:rPr lang="ar-EG" sz="4000" b="1" dirty="0" smtClean="0">
                <a:solidFill>
                  <a:srgbClr val="0000FF"/>
                </a:solidFill>
              </a:rPr>
              <a:t>2) </a:t>
            </a:r>
            <a:r>
              <a:rPr lang="ar-EG" sz="4000" dirty="0" smtClean="0"/>
              <a:t>مرحلة الدمج بين محتويات مجموعة غير متقاربة من المواد الدراسية </a:t>
            </a:r>
          </a:p>
          <a:p>
            <a:pPr algn="justLow">
              <a:buNone/>
            </a:pPr>
            <a:endParaRPr lang="ar-E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501122" cy="6143668"/>
          </a:xfrm>
        </p:spPr>
        <p:style>
          <a:lnRef idx="1">
            <a:schemeClr val="accent6"/>
          </a:lnRef>
          <a:fillRef idx="2">
            <a:schemeClr val="accent6"/>
          </a:fillRef>
          <a:effectRef idx="1">
            <a:schemeClr val="accent6"/>
          </a:effectRef>
          <a:fontRef idx="minor">
            <a:schemeClr val="dk1"/>
          </a:fontRef>
        </p:style>
        <p:txBody>
          <a:bodyPr>
            <a:noAutofit/>
          </a:bodyPr>
          <a:lstStyle/>
          <a:p>
            <a:pPr algn="justLow">
              <a:buNone/>
            </a:pPr>
            <a:r>
              <a:rPr lang="ar-EG" sz="5400" b="1" dirty="0" smtClean="0">
                <a:solidFill>
                  <a:srgbClr val="C00000"/>
                </a:solidFill>
              </a:rPr>
              <a:t>ثالثا : أسلوب التكامل : </a:t>
            </a:r>
          </a:p>
          <a:p>
            <a:pPr algn="justLow">
              <a:buNone/>
            </a:pPr>
            <a:r>
              <a:rPr lang="ar-EG" sz="4400" dirty="0" smtClean="0"/>
              <a:t>  يهدف في الأساس إلى مساعدة التلميذ على النمو المتكامل والمحافظة على تكامل شخصيته . وذلك من خلال تقديمه لهم مجموعة من المعارف والأنشطة التربوية المتعددة والمتكاملة . ومن ثم لم يعد الاهتمام بمجرد المادة الدراسية سواء مترابطة أو منفصلة. </a:t>
            </a:r>
            <a:endParaRPr lang="ar-EG"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214290"/>
            <a:ext cx="8643998" cy="1214446"/>
          </a:xfrm>
        </p:spPr>
        <p:style>
          <a:lnRef idx="3">
            <a:schemeClr val="lt1"/>
          </a:lnRef>
          <a:fillRef idx="1">
            <a:schemeClr val="accent6"/>
          </a:fillRef>
          <a:effectRef idx="1">
            <a:schemeClr val="accent6"/>
          </a:effectRef>
          <a:fontRef idx="minor">
            <a:schemeClr val="lt1"/>
          </a:fontRef>
        </p:style>
        <p:txBody>
          <a:bodyPr>
            <a:noAutofit/>
          </a:bodyPr>
          <a:lstStyle/>
          <a:p>
            <a:pPr algn="r"/>
            <a:r>
              <a:rPr lang="ar-EG" sz="4600" b="1" dirty="0" smtClean="0">
                <a:ln>
                  <a:solidFill>
                    <a:srgbClr val="00B050"/>
                  </a:solidFill>
                </a:ln>
                <a:solidFill>
                  <a:srgbClr val="92D050"/>
                </a:solidFill>
              </a:rPr>
              <a:t>العوامل التي أدت إلى ظهور المنهج التكاملي</a:t>
            </a:r>
            <a:endParaRPr lang="ar-EG" sz="4600" b="1" dirty="0">
              <a:ln>
                <a:solidFill>
                  <a:srgbClr val="00B050"/>
                </a:solidFill>
              </a:ln>
              <a:solidFill>
                <a:srgbClr val="92D050"/>
              </a:solidFill>
            </a:endParaRPr>
          </a:p>
        </p:txBody>
      </p:sp>
      <p:sp>
        <p:nvSpPr>
          <p:cNvPr id="3" name="عنصر نائب للمحتوى 2"/>
          <p:cNvSpPr>
            <a:spLocks noGrp="1"/>
          </p:cNvSpPr>
          <p:nvPr>
            <p:ph idx="1"/>
          </p:nvPr>
        </p:nvSpPr>
        <p:spPr>
          <a:xfrm>
            <a:off x="285720" y="1643050"/>
            <a:ext cx="8572560" cy="5000660"/>
          </a:xfrm>
        </p:spPr>
        <p:style>
          <a:lnRef idx="1">
            <a:schemeClr val="accent5"/>
          </a:lnRef>
          <a:fillRef idx="2">
            <a:schemeClr val="accent5"/>
          </a:fillRef>
          <a:effectRef idx="1">
            <a:schemeClr val="accent5"/>
          </a:effectRef>
          <a:fontRef idx="minor">
            <a:schemeClr val="dk1"/>
          </a:fontRef>
        </p:style>
        <p:txBody>
          <a:bodyPr>
            <a:noAutofit/>
          </a:bodyPr>
          <a:lstStyle/>
          <a:p>
            <a:pPr algn="justLow">
              <a:buNone/>
            </a:pPr>
            <a:r>
              <a:rPr lang="ar-EG" sz="3400" dirty="0" smtClean="0"/>
              <a:t>1. توسع آفاق الثقافة العامة ومن ثم يصعب فصل أي فرع من العلوم عن النظام الكلي للمعرفة . </a:t>
            </a:r>
          </a:p>
          <a:p>
            <a:pPr algn="justLow">
              <a:buNone/>
            </a:pPr>
            <a:r>
              <a:rPr lang="ar-EG" sz="3400" dirty="0" smtClean="0"/>
              <a:t>2. الخبرة هي كل متكامل مندمجة مع الخبرة الإنسانية للفرد . </a:t>
            </a:r>
          </a:p>
          <a:p>
            <a:pPr algn="justLow">
              <a:buNone/>
            </a:pPr>
            <a:r>
              <a:rPr lang="ar-EG" sz="3400" dirty="0" smtClean="0"/>
              <a:t>3. تكامل المناهج يسمح بتكاملها بالبيئة ومشكلاتها. </a:t>
            </a:r>
          </a:p>
          <a:p>
            <a:pPr algn="justLow">
              <a:buNone/>
            </a:pPr>
            <a:r>
              <a:rPr lang="ar-EG" sz="3400" dirty="0" smtClean="0"/>
              <a:t>4. يدرس التلميذ المناهج المتكاملة بفاعلية ويتقبلها بايجابية .</a:t>
            </a:r>
          </a:p>
          <a:p>
            <a:pPr algn="justLow">
              <a:buNone/>
            </a:pPr>
            <a:r>
              <a:rPr lang="ar-EG" sz="3400" dirty="0" smtClean="0"/>
              <a:t>5. تمتاز المناهج المتكاملة بعدم التكرار . </a:t>
            </a:r>
          </a:p>
          <a:p>
            <a:pPr algn="justLow">
              <a:buNone/>
            </a:pPr>
            <a:r>
              <a:rPr lang="ar-EG" sz="3400" dirty="0" smtClean="0"/>
              <a:t>6. رفع المستوى التعليمي للمدرسين لكي يصبحوا على مستوى كافة التخصصات . </a:t>
            </a:r>
            <a:endParaRPr lang="ar-EG"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checkerboard(across)">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heckerboard(across)">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checkerboard(across)">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checkerboard(across)">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checkerboard(across)">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checkerboard(across)">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checkerboard(across)">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274638"/>
            <a:ext cx="8501122" cy="11430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ar-EG" sz="5400" b="1" dirty="0" smtClean="0">
                <a:ln>
                  <a:solidFill>
                    <a:srgbClr val="0000FF"/>
                  </a:solidFill>
                </a:ln>
              </a:rPr>
              <a:t>مفهوم المنهج التكاملي </a:t>
            </a:r>
            <a:endParaRPr lang="ar-EG" sz="5400" b="1" dirty="0">
              <a:ln>
                <a:solidFill>
                  <a:srgbClr val="0000FF"/>
                </a:solidFill>
              </a:ln>
            </a:endParaRPr>
          </a:p>
        </p:txBody>
      </p:sp>
      <p:sp>
        <p:nvSpPr>
          <p:cNvPr id="3" name="عنصر نائب للمحتوى 2"/>
          <p:cNvSpPr>
            <a:spLocks noGrp="1"/>
          </p:cNvSpPr>
          <p:nvPr>
            <p:ph idx="1"/>
          </p:nvPr>
        </p:nvSpPr>
        <p:spPr>
          <a:xfrm>
            <a:off x="357158" y="1600200"/>
            <a:ext cx="8501122" cy="4972072"/>
          </a:xfrm>
        </p:spPr>
        <p:style>
          <a:lnRef idx="1">
            <a:schemeClr val="accent3"/>
          </a:lnRef>
          <a:fillRef idx="2">
            <a:schemeClr val="accent3"/>
          </a:fillRef>
          <a:effectRef idx="1">
            <a:schemeClr val="accent3"/>
          </a:effectRef>
          <a:fontRef idx="minor">
            <a:schemeClr val="dk1"/>
          </a:fontRef>
        </p:style>
        <p:txBody>
          <a:bodyPr>
            <a:noAutofit/>
          </a:bodyPr>
          <a:lstStyle/>
          <a:p>
            <a:pPr algn="justLow">
              <a:buNone/>
            </a:pPr>
            <a:r>
              <a:rPr lang="ar-EG" sz="4000" dirty="0" smtClean="0"/>
              <a:t> اندماج المعرفة (حقائق – مفاهيم – تعميمات – قيم – اتجاهات – مهارات) من تخصصات وحقول مختلفة ،حول قضايا وأفكار وموضوعات متعددة الجوانب.مما يسهم في تحقيق الأهداف المرجوة من إيضاح الصورة المتكاملة لهذا المحتوى .ومن ثم تحقيق مستوى أعلى من الفهم والإدراك له . </a:t>
            </a:r>
            <a:endParaRPr lang="ar-EG"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ipe(down)">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ملتقى">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4202</TotalTime>
  <Words>2544</Words>
  <Application>Microsoft Office PowerPoint</Application>
  <PresentationFormat>عرض على الشاشة (3:4)‏</PresentationFormat>
  <Paragraphs>227</Paragraphs>
  <Slides>47</Slides>
  <Notes>1</Notes>
  <HiddenSlides>0</HiddenSlides>
  <MMClips>0</MMClips>
  <ScaleCrop>false</ScaleCrop>
  <HeadingPairs>
    <vt:vector size="4" baseType="variant">
      <vt:variant>
        <vt:lpstr>سمة</vt:lpstr>
      </vt:variant>
      <vt:variant>
        <vt:i4>2</vt:i4>
      </vt:variant>
      <vt:variant>
        <vt:lpstr>عناوين الشرائح</vt:lpstr>
      </vt:variant>
      <vt:variant>
        <vt:i4>47</vt:i4>
      </vt:variant>
    </vt:vector>
  </HeadingPairs>
  <TitlesOfParts>
    <vt:vector size="49" baseType="lpstr">
      <vt:lpstr>سمة Office</vt:lpstr>
      <vt:lpstr>ملتقى</vt:lpstr>
      <vt:lpstr>الفرقة/ الرابعة تعليم أساسي تخصص / رياضيات – دراسات اجتماعية  مقرر / العلوم المتكاملة  كود المقرر/ Curr421 محاضرات الاسبوع السادس والسابع  الفصل الدراسي الثاني 2019 - 2020 أستاذ المقرر/ د.دعاء عبد الرحمن عبد العزيز                 </vt:lpstr>
      <vt:lpstr>الاسبوع السادس  المنهج التكاملي  (أهدافه – أنماطه)</vt:lpstr>
      <vt:lpstr>نقد منهج المواد المنفصلة </vt:lpstr>
      <vt:lpstr>محاولات تحسين منهج المواد المنفصلة</vt:lpstr>
      <vt:lpstr>الشريحة 5</vt:lpstr>
      <vt:lpstr>الشريحة 6</vt:lpstr>
      <vt:lpstr>الشريحة 7</vt:lpstr>
      <vt:lpstr>العوامل التي أدت إلى ظهور المنهج التكاملي</vt:lpstr>
      <vt:lpstr>مفهوم المنهج التكاملي </vt:lpstr>
      <vt:lpstr>أهداف المنهج التكاملي : </vt:lpstr>
      <vt:lpstr>مميزات المنهج التكاملي : </vt:lpstr>
      <vt:lpstr>الشريحة 12</vt:lpstr>
      <vt:lpstr>أنماط المناهج التكاملية </vt:lpstr>
      <vt:lpstr>الشريحة 14</vt:lpstr>
      <vt:lpstr>الشريحة 15</vt:lpstr>
      <vt:lpstr>خطوات تخطيط وتنفيذ المنهج التكاملي </vt:lpstr>
      <vt:lpstr>الشريحة 17</vt:lpstr>
      <vt:lpstr>الشريحة 18</vt:lpstr>
      <vt:lpstr>الشريحة 19</vt:lpstr>
      <vt:lpstr>إعداد معلم العلوم المتكاملة </vt:lpstr>
      <vt:lpstr>الشريحة 21</vt:lpstr>
      <vt:lpstr>الشريحة 22</vt:lpstr>
      <vt:lpstr>أهداف تدريب معلمي العلوم المتكاملة أثناء الخدمة </vt:lpstr>
      <vt:lpstr>الصعوبات التي تعترض تطبيق مناهج العلوم المتكاملة </vt:lpstr>
      <vt:lpstr>مقترحات لبناء وتطبيق مناهج العلوم المتكاملة </vt:lpstr>
      <vt:lpstr>الشريحة 26</vt:lpstr>
      <vt:lpstr>الاسبوع السابع   مداخل التكامل في مناهج العلوم </vt:lpstr>
      <vt:lpstr>الشريحة 28</vt:lpstr>
      <vt:lpstr>عمليات العلم </vt:lpstr>
      <vt:lpstr>أولا : عمليات العلم الأساسية : </vt:lpstr>
      <vt:lpstr>الشريحة 31</vt:lpstr>
      <vt:lpstr>الشريحة 32</vt:lpstr>
      <vt:lpstr>الشريحة 33</vt:lpstr>
      <vt:lpstr>الشريحة 34</vt:lpstr>
      <vt:lpstr>الشريحة 35</vt:lpstr>
      <vt:lpstr>الشريحة 36</vt:lpstr>
      <vt:lpstr>الشريحة 37</vt:lpstr>
      <vt:lpstr>ثانيا : عمليات العلم التكاملية:</vt:lpstr>
      <vt:lpstr>الشريحة 39</vt:lpstr>
      <vt:lpstr>الشريحة 40</vt:lpstr>
      <vt:lpstr>الشريحة 41</vt:lpstr>
      <vt:lpstr>الشريحة 42</vt:lpstr>
      <vt:lpstr>الشريحة 43</vt:lpstr>
      <vt:lpstr>الشريحة 44</vt:lpstr>
      <vt:lpstr>الشريحة 45</vt:lpstr>
      <vt:lpstr>أهمية تنظيم محتوى مناهج العلوم المتكاملة باستخدام مدخل عمليات العلم  </vt:lpstr>
      <vt:lpstr>الشريحة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العلوم المتكاملة</dc:title>
  <dc:creator>ts</dc:creator>
  <cp:lastModifiedBy>ts</cp:lastModifiedBy>
  <cp:revision>320</cp:revision>
  <dcterms:created xsi:type="dcterms:W3CDTF">2016-02-21T08:35:20Z</dcterms:created>
  <dcterms:modified xsi:type="dcterms:W3CDTF">2020-03-17T08:15:51Z</dcterms:modified>
</cp:coreProperties>
</file>